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72" r:id="rId1"/>
  </p:sldMasterIdLst>
  <p:notesMasterIdLst>
    <p:notesMasterId r:id="rId21"/>
  </p:notesMasterIdLst>
  <p:handoutMasterIdLst>
    <p:handoutMasterId r:id="rId22"/>
  </p:handoutMasterIdLst>
  <p:sldIdLst>
    <p:sldId id="256" r:id="rId2"/>
    <p:sldId id="262" r:id="rId3"/>
    <p:sldId id="265" r:id="rId4"/>
    <p:sldId id="266" r:id="rId5"/>
    <p:sldId id="273" r:id="rId6"/>
    <p:sldId id="276" r:id="rId7"/>
    <p:sldId id="275" r:id="rId8"/>
    <p:sldId id="274" r:id="rId9"/>
    <p:sldId id="270" r:id="rId10"/>
    <p:sldId id="284" r:id="rId11"/>
    <p:sldId id="271" r:id="rId12"/>
    <p:sldId id="272" r:id="rId13"/>
    <p:sldId id="277" r:id="rId14"/>
    <p:sldId id="278" r:id="rId15"/>
    <p:sldId id="279" r:id="rId16"/>
    <p:sldId id="281" r:id="rId17"/>
    <p:sldId id="282" r:id="rId18"/>
    <p:sldId id="283" r:id="rId19"/>
    <p:sldId id="257" r:id="rId2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60">
          <p15:clr>
            <a:srgbClr val="A4A3A4"/>
          </p15:clr>
        </p15:guide>
        <p15:guide id="2" pos="575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C3302"/>
    <a:srgbClr val="C28220"/>
    <a:srgbClr val="2D637F"/>
    <a:srgbClr val="E09E19"/>
    <a:srgbClr val="9DAD33"/>
    <a:srgbClr val="584F29"/>
    <a:srgbClr val="ED4E33"/>
    <a:srgbClr val="003262"/>
    <a:srgbClr val="53626F"/>
    <a:srgbClr val="00B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179" autoAdjust="0"/>
    <p:restoredTop sz="93234" autoAdjust="0"/>
  </p:normalViewPr>
  <p:slideViewPr>
    <p:cSldViewPr snapToGrid="0" snapToObjects="1">
      <p:cViewPr varScale="1">
        <p:scale>
          <a:sx n="120" d="100"/>
          <a:sy n="120" d="100"/>
        </p:scale>
        <p:origin x="1392" y="176"/>
      </p:cViewPr>
      <p:guideLst>
        <p:guide orient="horz" pos="360"/>
        <p:guide pos="575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CB1905-1EEB-6545-B5E2-B70E8868255E}" type="datetimeFigureOut">
              <a:rPr lang="en-US" smtClean="0"/>
              <a:t>11/29/18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61A396-5F67-764F-9A9A-305152EBE0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9858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53F6BF-7462-9046-A2B6-90C29244BD27}" type="datetimeFigureOut">
              <a:rPr lang="en-US" smtClean="0"/>
              <a:t>11/29/18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B7DBC5-2A13-CA47-B9EE-6017A92B6B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36860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Flux equation is an approximation with particles traveling in 4𝜋 space and the area of the transit area as 4𝜋R</a:t>
                </a:r>
                <a:r>
                  <a:rPr lang="en-US" baseline="30000" dirty="0"/>
                  <a:t>2</a:t>
                </a:r>
                <a:r>
                  <a:rPr lang="en-US" dirty="0"/>
                  <a:t>. However, in reality, the area at R is a square on a spherical surface and the actual area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nary>
                      <m:naryPr>
                        <m:limLoc m:val="undOvr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  <m:sup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p>
                      <m:e>
                        <m:nary>
                          <m:naryPr>
                            <m:limLoc m:val="undOvr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sub>
                          <m:sup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sup>
                          <m:e>
                            <m:func>
                              <m:func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func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</m:e>
                        </m:nary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Flux equation is an approximation with particles traveling in 4𝜋 space and the area of the transit area as 4𝜋R</a:t>
                </a:r>
                <a:r>
                  <a:rPr lang="en-US" baseline="30000" dirty="0"/>
                  <a:t>2</a:t>
                </a:r>
                <a:r>
                  <a:rPr lang="en-US" dirty="0"/>
                  <a:t>. However, in reality, the area at R is a square on a spherical surface and the actual area is </a:t>
                </a:r>
                <a:r>
                  <a:rPr lang="en-US" b="0" i="0">
                    <a:latin typeface="Cambria Math" panose="02040503050406030204" pitchFamily="18" charset="0"/>
                  </a:rPr>
                  <a:t>𝐴=𝑅^2 ∫25_(</a:t>
                </a:r>
                <a:r>
                  <a:rPr lang="en-US" b="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𝜙_</a:t>
                </a:r>
                <a:r>
                  <a:rPr lang="en-US" b="0" i="0">
                    <a:latin typeface="Cambria Math" panose="02040503050406030204" pitchFamily="18" charset="0"/>
                  </a:rPr>
                  <a:t>1)^(</a:t>
                </a:r>
                <a:r>
                  <a:rPr lang="en-US" b="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𝜙_</a:t>
                </a:r>
                <a:r>
                  <a:rPr lang="en-US" b="0" i="0">
                    <a:latin typeface="Cambria Math" panose="02040503050406030204" pitchFamily="18" charset="0"/>
                  </a:rPr>
                  <a:t>2)▒∫25_(</a:t>
                </a:r>
                <a:r>
                  <a:rPr lang="en-US" b="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𝜃_</a:t>
                </a:r>
                <a:r>
                  <a:rPr lang="en-US" b="0" i="0">
                    <a:latin typeface="Cambria Math" panose="02040503050406030204" pitchFamily="18" charset="0"/>
                  </a:rPr>
                  <a:t>1)^(</a:t>
                </a:r>
                <a:r>
                  <a:rPr lang="en-US" b="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𝜃_</a:t>
                </a:r>
                <a:r>
                  <a:rPr lang="en-US" b="0" i="0">
                    <a:latin typeface="Cambria Math" panose="02040503050406030204" pitchFamily="18" charset="0"/>
                  </a:rPr>
                  <a:t>2)▒〖sin⁡</a:t>
                </a:r>
                <a:r>
                  <a:rPr lang="en-US" b="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𝜃 </a:t>
                </a:r>
                <a:r>
                  <a:rPr lang="en-US" b="0" i="0">
                    <a:latin typeface="Cambria Math" panose="02040503050406030204" pitchFamily="18" charset="0"/>
                  </a:rPr>
                  <a:t>𝑑</a:t>
                </a:r>
                <a:r>
                  <a:rPr lang="en-US" b="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𝜃 𝑑𝜙〗</a:t>
                </a:r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B7DBC5-2A13-CA47-B9EE-6017A92B6B1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6937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Explain how model works</a:t>
                </a:r>
              </a:p>
              <a:p>
                <a:r>
                  <a:rPr lang="en-US" dirty="0"/>
                  <a:t>Run Sim</a:t>
                </a:r>
              </a:p>
              <a:p>
                <a:r>
                  <a:rPr lang="en-US" dirty="0"/>
                  <a:t>Parse by hits</a:t>
                </a:r>
              </a:p>
              <a:p>
                <a:r>
                  <a:rPr lang="en-US" dirty="0"/>
                  <a:t>Convert </a:t>
                </a:r>
                <a:r>
                  <a:rPr lang="en-US" dirty="0" err="1"/>
                  <a:t>Cartesean</a:t>
                </a:r>
                <a:r>
                  <a:rPr lang="en-US" dirty="0"/>
                  <a:t> to </a:t>
                </a:r>
                <a:r>
                  <a:rPr lang="en-US" dirty="0" err="1"/>
                  <a:t>Cyclindrial</a:t>
                </a:r>
                <a:endParaRPr lang="en-US" dirty="0"/>
              </a:p>
              <a:p>
                <a:r>
                  <a:rPr lang="en-US" dirty="0"/>
                  <a:t>Histogram Response</a:t>
                </a:r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Flux equation is an approximation with particles traveling in 4𝜋 space and the area of the transit area as 4𝜋R</a:t>
                </a:r>
                <a:r>
                  <a:rPr lang="en-US" baseline="30000" dirty="0"/>
                  <a:t>2</a:t>
                </a:r>
                <a:r>
                  <a:rPr lang="en-US" dirty="0"/>
                  <a:t>. However, in reality, the area at R is a square on a spherical surface and the actual area is </a:t>
                </a:r>
                <a:r>
                  <a:rPr lang="en-US" b="0" i="0">
                    <a:latin typeface="Cambria Math" panose="02040503050406030204" pitchFamily="18" charset="0"/>
                  </a:rPr>
                  <a:t>𝐴=𝑅^2 ∫25_(</a:t>
                </a:r>
                <a:r>
                  <a:rPr lang="en-US" b="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𝜙_</a:t>
                </a:r>
                <a:r>
                  <a:rPr lang="en-US" b="0" i="0">
                    <a:latin typeface="Cambria Math" panose="02040503050406030204" pitchFamily="18" charset="0"/>
                  </a:rPr>
                  <a:t>1)^(</a:t>
                </a:r>
                <a:r>
                  <a:rPr lang="en-US" b="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𝜙_</a:t>
                </a:r>
                <a:r>
                  <a:rPr lang="en-US" b="0" i="0">
                    <a:latin typeface="Cambria Math" panose="02040503050406030204" pitchFamily="18" charset="0"/>
                  </a:rPr>
                  <a:t>2)▒∫25_(</a:t>
                </a:r>
                <a:r>
                  <a:rPr lang="en-US" b="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𝜃_</a:t>
                </a:r>
                <a:r>
                  <a:rPr lang="en-US" b="0" i="0">
                    <a:latin typeface="Cambria Math" panose="02040503050406030204" pitchFamily="18" charset="0"/>
                  </a:rPr>
                  <a:t>1)^(</a:t>
                </a:r>
                <a:r>
                  <a:rPr lang="en-US" b="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𝜃_</a:t>
                </a:r>
                <a:r>
                  <a:rPr lang="en-US" b="0" i="0">
                    <a:latin typeface="Cambria Math" panose="02040503050406030204" pitchFamily="18" charset="0"/>
                  </a:rPr>
                  <a:t>2)▒〖sin⁡</a:t>
                </a:r>
                <a:r>
                  <a:rPr lang="en-US" b="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𝜃 </a:t>
                </a:r>
                <a:r>
                  <a:rPr lang="en-US" b="0" i="0">
                    <a:latin typeface="Cambria Math" panose="02040503050406030204" pitchFamily="18" charset="0"/>
                  </a:rPr>
                  <a:t>𝑑</a:t>
                </a:r>
                <a:r>
                  <a:rPr lang="en-US" b="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𝜃 𝑑𝜙〗</a:t>
                </a:r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B7DBC5-2A13-CA47-B9EE-6017A92B6B1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8126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what don’t see – double </a:t>
            </a:r>
            <a:r>
              <a:rPr lang="en-US" dirty="0" err="1"/>
              <a:t>attenuatiuon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B7DBC5-2A13-CA47-B9EE-6017A92B6B1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6903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plain-intercept back projection.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B7DBC5-2A13-CA47-B9EE-6017A92B6B1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3480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features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B7DBC5-2A13-CA47-B9EE-6017A92B6B1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7376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824333"/>
            <a:ext cx="6813884" cy="1639468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5000">
                <a:solidFill>
                  <a:srgbClr val="C2822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2575258"/>
            <a:ext cx="6400800" cy="111359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rgbClr val="2D637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6905394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50032"/>
            <a:ext cx="7766050" cy="115035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2600" y="2518947"/>
            <a:ext cx="7740650" cy="206466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813039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68325" y="2017295"/>
            <a:ext cx="7772400" cy="1996573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42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8325" y="1019341"/>
            <a:ext cx="7772400" cy="895685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200">
                <a:solidFill>
                  <a:srgbClr val="2D637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875367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72051"/>
            <a:ext cx="7464425" cy="1143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200"/>
            </a:lvl1pPr>
          </a:lstStyle>
          <a:p>
            <a:r>
              <a:rPr lang="en-US" dirty="0"/>
              <a:t>Click to edit Master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097755"/>
            <a:ext cx="3717925" cy="2823496"/>
          </a:xfrm>
          <a:prstGeom prst="rect">
            <a:avLst/>
          </a:prstGeo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sz="half" idx="10"/>
          </p:nvPr>
        </p:nvSpPr>
        <p:spPr>
          <a:xfrm>
            <a:off x="4175125" y="2097754"/>
            <a:ext cx="3746500" cy="2823497"/>
          </a:xfrm>
          <a:prstGeom prst="rect">
            <a:avLst/>
          </a:prstGeom>
        </p:spPr>
        <p:txBody>
          <a:bodyPr/>
          <a:lstStyle>
            <a:lvl1pPr>
              <a:defRPr sz="2200">
                <a:solidFill>
                  <a:srgbClr val="2D637F"/>
                </a:solidFill>
              </a:defRPr>
            </a:lvl1pPr>
            <a:lvl2pPr>
              <a:defRPr sz="2000">
                <a:solidFill>
                  <a:srgbClr val="2D637F"/>
                </a:solidFill>
              </a:defRPr>
            </a:lvl2pPr>
            <a:lvl3pPr>
              <a:defRPr sz="1800">
                <a:solidFill>
                  <a:srgbClr val="2D637F"/>
                </a:solidFill>
              </a:defRPr>
            </a:lvl3pPr>
            <a:lvl4pPr>
              <a:defRPr sz="1600">
                <a:solidFill>
                  <a:srgbClr val="2D637F"/>
                </a:solidFill>
              </a:defRPr>
            </a:lvl4pPr>
            <a:lvl5pPr>
              <a:defRPr sz="1400">
                <a:solidFill>
                  <a:srgbClr val="2D637F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331383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729789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1000" y="358775"/>
            <a:ext cx="5486400" cy="337101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00" y="4296527"/>
            <a:ext cx="5486400" cy="47729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264503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041995"/>
            <a:ext cx="3008313" cy="40498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575050" y="1041995"/>
            <a:ext cx="4537075" cy="3657005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457200" y="1531651"/>
            <a:ext cx="3008313" cy="316734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36994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3.emf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267368" y="530726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457200" y="525956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Project Title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08079"/>
            <a:ext cx="8229600" cy="25264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6274508" y="0"/>
            <a:ext cx="2869492" cy="237957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0" y="5598553"/>
            <a:ext cx="9170736" cy="133007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369048" y="6019295"/>
            <a:ext cx="1745673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5686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81" r:id="rId5"/>
    <p:sldLayoutId id="2147483649" r:id="rId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5000" kern="1200">
          <a:solidFill>
            <a:srgbClr val="C28220"/>
          </a:solidFill>
          <a:latin typeface="Georgia"/>
          <a:ea typeface="+mj-ea"/>
          <a:cs typeface="Georgia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200" kern="1200">
          <a:solidFill>
            <a:srgbClr val="2D637F"/>
          </a:solidFill>
          <a:latin typeface="Lucida Grande"/>
          <a:ea typeface="+mn-ea"/>
          <a:cs typeface="Lucida Grande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rgbClr val="2D637F"/>
          </a:solidFill>
          <a:latin typeface="Lucida Grande"/>
          <a:ea typeface="+mn-ea"/>
          <a:cs typeface="Lucida Grande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800" kern="1200">
          <a:solidFill>
            <a:srgbClr val="2D637F"/>
          </a:solidFill>
          <a:latin typeface="Lucida Grande"/>
          <a:ea typeface="+mn-ea"/>
          <a:cs typeface="Lucida Grande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600" kern="1200">
          <a:solidFill>
            <a:srgbClr val="2D637F"/>
          </a:solidFill>
          <a:latin typeface="Lucida Grande"/>
          <a:ea typeface="+mn-ea"/>
          <a:cs typeface="Lucida Grande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400" kern="1200">
          <a:solidFill>
            <a:srgbClr val="2D637F"/>
          </a:solidFill>
          <a:latin typeface="Lucida Grande"/>
          <a:ea typeface="+mn-ea"/>
          <a:cs typeface="Lucida Grande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hyperlink" Target="https://physics.nist.gov/PhysRefData/Xcom/html/xcom1.html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tif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tif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25302" y="819319"/>
            <a:ext cx="8048847" cy="1448130"/>
          </a:xfrm>
        </p:spPr>
        <p:txBody>
          <a:bodyPr/>
          <a:lstStyle/>
          <a:p>
            <a:r>
              <a:rPr lang="en-US" dirty="0">
                <a:solidFill>
                  <a:srgbClr val="C28220"/>
                </a:solidFill>
              </a:rPr>
              <a:t>Modeling Gamma-Ray Absorption and Scattering in a Concrete Structure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933951"/>
            <a:ext cx="6400800" cy="1113590"/>
          </a:xfrm>
        </p:spPr>
        <p:txBody>
          <a:bodyPr/>
          <a:lstStyle/>
          <a:p>
            <a:r>
              <a:rPr lang="en-US" dirty="0"/>
              <a:t>Darrell Stepter</a:t>
            </a:r>
          </a:p>
        </p:txBody>
      </p:sp>
    </p:spTree>
    <p:extLst>
      <p:ext uri="{BB962C8B-B14F-4D97-AF65-F5344CB8AC3E}">
        <p14:creationId xmlns:p14="http://schemas.microsoft.com/office/powerpoint/2010/main" val="12763994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168796"/>
            <a:ext cx="8098221" cy="4392032"/>
          </a:xfrm>
        </p:spPr>
        <p:txBody>
          <a:bodyPr>
            <a:normAutofit/>
          </a:bodyPr>
          <a:lstStyle/>
          <a:p>
            <a:endParaRPr lang="en-US" dirty="0">
              <a:ea typeface="Cambria Math" panose="02040503050406030204" pitchFamily="18" charset="0"/>
            </a:endParaRPr>
          </a:p>
          <a:p>
            <a:endParaRPr lang="en-US" dirty="0">
              <a:ea typeface="Cambria Math" panose="02040503050406030204" pitchFamily="18" charset="0"/>
            </a:endParaRPr>
          </a:p>
          <a:p>
            <a:endParaRPr lang="en-US" dirty="0">
              <a:ea typeface="Cambria Math" panose="02040503050406030204" pitchFamily="18" charset="0"/>
            </a:endParaRPr>
          </a:p>
          <a:p>
            <a:endParaRPr lang="en-US" dirty="0">
              <a:ea typeface="Cambria Math" panose="02040503050406030204" pitchFamily="18" charset="0"/>
            </a:endParaRPr>
          </a:p>
          <a:p>
            <a:endParaRPr lang="en-US" dirty="0">
              <a:ea typeface="Cambria Math" panose="02040503050406030204" pitchFamily="18" charset="0"/>
            </a:endParaRPr>
          </a:p>
          <a:p>
            <a:endParaRPr lang="en-US" dirty="0">
              <a:ea typeface="Cambria Math" panose="02040503050406030204" pitchFamily="18" charset="0"/>
            </a:endParaRPr>
          </a:p>
          <a:p>
            <a:endParaRPr lang="en-US" dirty="0">
              <a:ea typeface="Cambria Math" panose="02040503050406030204" pitchFamily="18" charset="0"/>
            </a:endParaRPr>
          </a:p>
          <a:p>
            <a:endParaRPr lang="en-US" dirty="0">
              <a:ea typeface="Cambria Math" panose="02040503050406030204" pitchFamily="18" charset="0"/>
            </a:endParaRPr>
          </a:p>
          <a:p>
            <a:endParaRPr lang="en-US" dirty="0">
              <a:ea typeface="Cambria Math" panose="02040503050406030204" pitchFamily="18" charset="0"/>
            </a:endParaRPr>
          </a:p>
          <a:p>
            <a:r>
              <a:rPr lang="en-US" dirty="0">
                <a:ea typeface="Cambria Math" panose="02040503050406030204" pitchFamily="18" charset="0"/>
              </a:rPr>
              <a:t>0.062 Mass Attenuation Coefficient, 2.3 g/cm3 Density, and 10 cm Attenuation Length.</a:t>
            </a:r>
          </a:p>
          <a:p>
            <a:endParaRPr lang="en-US" dirty="0">
              <a:ea typeface="Cambria Math" panose="02040503050406030204" pitchFamily="18" charset="0"/>
            </a:endParaRPr>
          </a:p>
          <a:p>
            <a:r>
              <a:rPr lang="en-US" b="1" dirty="0">
                <a:ea typeface="Cambria Math" panose="02040503050406030204" pitchFamily="18" charset="0"/>
              </a:rPr>
              <a:t>Expected: 230.13 Expected Counts</a:t>
            </a:r>
          </a:p>
          <a:p>
            <a:r>
              <a:rPr lang="en-US" b="1" dirty="0">
                <a:ea typeface="Cambria Math" panose="02040503050406030204" pitchFamily="18" charset="0"/>
              </a:rPr>
              <a:t>Calculated: 232.92 Mean Counts, 14.44 St. Dev. </a:t>
            </a:r>
          </a:p>
          <a:p>
            <a:endParaRPr lang="en-US" dirty="0">
              <a:ea typeface="Cambria Math" panose="02040503050406030204" pitchFamily="18" charset="0"/>
            </a:endParaRPr>
          </a:p>
          <a:p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763808"/>
            <a:ext cx="8635806" cy="404988"/>
          </a:xfrm>
        </p:spPr>
        <p:txBody>
          <a:bodyPr>
            <a:noAutofit/>
          </a:bodyPr>
          <a:lstStyle/>
          <a:p>
            <a:r>
              <a:rPr lang="en-US" sz="2800" dirty="0"/>
              <a:t>CODE VALIDATION: Mathematical Flux and Count-rate Calculations with Attenuation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E5ECD2-C7D6-4B44-A28A-C03197FE1ED9}"/>
              </a:ext>
            </a:extLst>
          </p:cNvPr>
          <p:cNvSpPr txBox="1">
            <a:spLocks/>
          </p:cNvSpPr>
          <p:nvPr/>
        </p:nvSpPr>
        <p:spPr>
          <a:xfrm>
            <a:off x="1839433" y="6677247"/>
            <a:ext cx="7317371" cy="2597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rgbClr val="2D637F"/>
                </a:solidFill>
                <a:latin typeface="Lucida Grande"/>
                <a:ea typeface="+mn-ea"/>
                <a:cs typeface="Lucida Grande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rgbClr val="2D637F"/>
                </a:solidFill>
                <a:latin typeface="Lucida Grande"/>
                <a:ea typeface="+mn-ea"/>
                <a:cs typeface="Lucida Grande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000" kern="1200">
                <a:solidFill>
                  <a:srgbClr val="2D637F"/>
                </a:solidFill>
                <a:latin typeface="Lucida Grande"/>
                <a:ea typeface="+mn-ea"/>
                <a:cs typeface="Lucida Grande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rgbClr val="2D637F"/>
                </a:solidFill>
                <a:latin typeface="Lucida Grande"/>
                <a:ea typeface="+mn-ea"/>
                <a:cs typeface="Lucida Grande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rgbClr val="2D637F"/>
                </a:solidFill>
                <a:latin typeface="Lucida Grande"/>
                <a:ea typeface="+mn-ea"/>
                <a:cs typeface="Lucida Grande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dirty="0">
                <a:solidFill>
                  <a:schemeClr val="bg1"/>
                </a:solidFill>
              </a:rPr>
              <a:t>*Mass Attenuation Coefficient for Concrete, Ordinary (NIST) from </a:t>
            </a:r>
            <a:r>
              <a:rPr lang="en-US" sz="900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https://physics.nist.gov/PhysRefData/Xcom/html/xcom1.html</a:t>
            </a:r>
            <a:endParaRPr lang="en-US" sz="900" dirty="0">
              <a:solidFill>
                <a:schemeClr val="bg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AE35352-CE03-894C-8204-1E5FC24652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62465"/>
            <a:ext cx="9093006" cy="236994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9B170EA-7FE7-D042-82E0-8465C16218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4486" y="3731063"/>
            <a:ext cx="3533038" cy="240392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6BB45FC-CFA0-3C48-8448-21DA0773EBE7}"/>
              </a:ext>
            </a:extLst>
          </p:cNvPr>
          <p:cNvSpPr/>
          <p:nvPr/>
        </p:nvSpPr>
        <p:spPr>
          <a:xfrm>
            <a:off x="467832" y="2126520"/>
            <a:ext cx="7655443" cy="11695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5037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168796"/>
            <a:ext cx="4411105" cy="466579"/>
          </a:xfrm>
        </p:spPr>
        <p:txBody>
          <a:bodyPr>
            <a:normAutofit/>
          </a:bodyPr>
          <a:lstStyle/>
          <a:p>
            <a:r>
              <a:rPr lang="en-US" dirty="0"/>
              <a:t>Full Energy Deposition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763808"/>
            <a:ext cx="8635806" cy="404988"/>
          </a:xfrm>
        </p:spPr>
        <p:txBody>
          <a:bodyPr>
            <a:noAutofit/>
          </a:bodyPr>
          <a:lstStyle/>
          <a:p>
            <a:r>
              <a:rPr lang="en-US" sz="2800" dirty="0"/>
              <a:t>GEOMEGA MODEL: Segregating Simulation Data – Based off Energy and Last Location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4D7E1BDD-5C33-5C48-A14A-234A1836FB63}"/>
              </a:ext>
            </a:extLst>
          </p:cNvPr>
          <p:cNvSpPr txBox="1">
            <a:spLocks/>
          </p:cNvSpPr>
          <p:nvPr/>
        </p:nvSpPr>
        <p:spPr>
          <a:xfrm>
            <a:off x="4707857" y="1173422"/>
            <a:ext cx="4411105" cy="4665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rgbClr val="2D637F"/>
                </a:solidFill>
                <a:latin typeface="Lucida Grande"/>
                <a:ea typeface="+mn-ea"/>
                <a:cs typeface="Lucida Grande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rgbClr val="2D637F"/>
                </a:solidFill>
                <a:latin typeface="Lucida Grande"/>
                <a:ea typeface="+mn-ea"/>
                <a:cs typeface="Lucida Grande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000" kern="1200">
                <a:solidFill>
                  <a:srgbClr val="2D637F"/>
                </a:solidFill>
                <a:latin typeface="Lucida Grande"/>
                <a:ea typeface="+mn-ea"/>
                <a:cs typeface="Lucida Grande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rgbClr val="2D637F"/>
                </a:solidFill>
                <a:latin typeface="Lucida Grande"/>
                <a:ea typeface="+mn-ea"/>
                <a:cs typeface="Lucida Grande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rgbClr val="2D637F"/>
                </a:solidFill>
                <a:latin typeface="Lucida Grande"/>
                <a:ea typeface="+mn-ea"/>
                <a:cs typeface="Lucida Grande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Partial Energy Deposition – Concrete Scattered</a:t>
            </a:r>
          </a:p>
        </p:txBody>
      </p:sp>
      <p:sp>
        <p:nvSpPr>
          <p:cNvPr id="51" name="Text Placeholder 3">
            <a:extLst>
              <a:ext uri="{FF2B5EF4-FFF2-40B4-BE49-F238E27FC236}">
                <a16:creationId xmlns:a16="http://schemas.microsoft.com/office/drawing/2014/main" id="{1938A5E1-8F29-2E46-86A0-81ABC4F47EA3}"/>
              </a:ext>
            </a:extLst>
          </p:cNvPr>
          <p:cNvSpPr txBox="1">
            <a:spLocks/>
          </p:cNvSpPr>
          <p:nvPr/>
        </p:nvSpPr>
        <p:spPr>
          <a:xfrm>
            <a:off x="2737201" y="3491373"/>
            <a:ext cx="4075799" cy="3596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rgbClr val="2D637F"/>
                </a:solidFill>
                <a:latin typeface="Lucida Grande"/>
                <a:ea typeface="+mn-ea"/>
                <a:cs typeface="Lucida Grande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rgbClr val="2D637F"/>
                </a:solidFill>
                <a:latin typeface="Lucida Grande"/>
                <a:ea typeface="+mn-ea"/>
                <a:cs typeface="Lucida Grande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000" kern="1200">
                <a:solidFill>
                  <a:srgbClr val="2D637F"/>
                </a:solidFill>
                <a:latin typeface="Lucida Grande"/>
                <a:ea typeface="+mn-ea"/>
                <a:cs typeface="Lucida Grande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rgbClr val="2D637F"/>
                </a:solidFill>
                <a:latin typeface="Lucida Grande"/>
                <a:ea typeface="+mn-ea"/>
                <a:cs typeface="Lucida Grande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rgbClr val="2D637F"/>
                </a:solidFill>
                <a:latin typeface="Lucida Grande"/>
                <a:ea typeface="+mn-ea"/>
                <a:cs typeface="Lucida Grande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Partial Energy Deposition – Asphalt Scattered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A81BE64-51EC-9E45-A560-EA32ECA704F5}"/>
              </a:ext>
            </a:extLst>
          </p:cNvPr>
          <p:cNvGrpSpPr/>
          <p:nvPr/>
        </p:nvGrpSpPr>
        <p:grpSpPr>
          <a:xfrm>
            <a:off x="5461127" y="1470880"/>
            <a:ext cx="3099412" cy="1931948"/>
            <a:chOff x="5122147" y="1289611"/>
            <a:chExt cx="3099412" cy="1931948"/>
          </a:xfrm>
        </p:grpSpPr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826AED0F-9548-DC4E-9781-1E0B4F68F34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49628" y="2469384"/>
              <a:ext cx="2168481" cy="510541"/>
            </a:xfrm>
            <a:prstGeom prst="straightConnector1">
              <a:avLst/>
            </a:prstGeom>
            <a:solidFill>
              <a:srgbClr val="FF0000"/>
            </a:solidFill>
            <a:ln>
              <a:gradFill flip="none" rotWithShape="1">
                <a:gsLst>
                  <a:gs pos="0">
                    <a:srgbClr val="FF0000"/>
                  </a:gs>
                  <a:gs pos="100000">
                    <a:schemeClr val="accent2">
                      <a:lumMod val="45000"/>
                      <a:lumOff val="55000"/>
                    </a:schemeClr>
                  </a:gs>
                  <a:gs pos="100000">
                    <a:schemeClr val="accent2">
                      <a:lumMod val="45000"/>
                      <a:lumOff val="55000"/>
                    </a:schemeClr>
                  </a:gs>
                  <a:gs pos="100000">
                    <a:schemeClr val="accent2">
                      <a:lumMod val="30000"/>
                      <a:lumOff val="70000"/>
                    </a:schemeClr>
                  </a:gs>
                </a:gsLst>
                <a:lin ang="0" scaled="1"/>
                <a:tileRect/>
              </a:gra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4CA1DCD5-1C90-5746-BF84-BDA485A14E33}"/>
                </a:ext>
              </a:extLst>
            </p:cNvPr>
            <p:cNvCxnSpPr>
              <a:cxnSpLocks/>
              <a:stCxn id="96" idx="4"/>
            </p:cNvCxnSpPr>
            <p:nvPr/>
          </p:nvCxnSpPr>
          <p:spPr>
            <a:xfrm>
              <a:off x="5278390" y="2256887"/>
              <a:ext cx="471238" cy="712947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23621712-DE80-F74B-81D8-B80E2CB88AAB}"/>
                </a:ext>
              </a:extLst>
            </p:cNvPr>
            <p:cNvGrpSpPr/>
            <p:nvPr/>
          </p:nvGrpSpPr>
          <p:grpSpPr>
            <a:xfrm>
              <a:off x="5122147" y="1289611"/>
              <a:ext cx="3099412" cy="1931948"/>
              <a:chOff x="483155" y="1288309"/>
              <a:chExt cx="3099412" cy="1931948"/>
            </a:xfrm>
          </p:grpSpPr>
          <p:grpSp>
            <p:nvGrpSpPr>
              <p:cNvPr id="87" name="Group 86">
                <a:extLst>
                  <a:ext uri="{FF2B5EF4-FFF2-40B4-BE49-F238E27FC236}">
                    <a16:creationId xmlns:a16="http://schemas.microsoft.com/office/drawing/2014/main" id="{75D45486-387B-6244-B2B2-40C8BAB5F6EB}"/>
                  </a:ext>
                </a:extLst>
              </p:cNvPr>
              <p:cNvGrpSpPr/>
              <p:nvPr/>
            </p:nvGrpSpPr>
            <p:grpSpPr>
              <a:xfrm>
                <a:off x="483155" y="1288309"/>
                <a:ext cx="3099412" cy="1931948"/>
                <a:chOff x="4690720" y="3560892"/>
                <a:chExt cx="3099412" cy="1931948"/>
              </a:xfrm>
            </p:grpSpPr>
            <p:cxnSp>
              <p:nvCxnSpPr>
                <p:cNvPr id="89" name="Straight Arrow Connector 88">
                  <a:extLst>
                    <a:ext uri="{FF2B5EF4-FFF2-40B4-BE49-F238E27FC236}">
                      <a16:creationId xmlns:a16="http://schemas.microsoft.com/office/drawing/2014/main" id="{28E85FD2-EEDF-CD49-83E6-9E1D1A8CB65E}"/>
                    </a:ext>
                  </a:extLst>
                </p:cNvPr>
                <p:cNvCxnSpPr>
                  <a:cxnSpLocks/>
                  <a:stCxn id="96" idx="6"/>
                </p:cNvCxnSpPr>
                <p:nvPr/>
              </p:nvCxnSpPr>
              <p:spPr>
                <a:xfrm>
                  <a:off x="4982530" y="4399085"/>
                  <a:ext cx="2518326" cy="0"/>
                </a:xfrm>
                <a:prstGeom prst="straightConnector1">
                  <a:avLst/>
                </a:prstGeom>
                <a:solidFill>
                  <a:srgbClr val="FF0000"/>
                </a:solidFill>
                <a:ln>
                  <a:gradFill flip="none" rotWithShape="1">
                    <a:gsLst>
                      <a:gs pos="0">
                        <a:srgbClr val="FF0000"/>
                      </a:gs>
                      <a:gs pos="100000">
                        <a:schemeClr val="accent2">
                          <a:lumMod val="45000"/>
                          <a:lumOff val="55000"/>
                        </a:schemeClr>
                      </a:gs>
                      <a:gs pos="100000">
                        <a:schemeClr val="accent2">
                          <a:lumMod val="45000"/>
                          <a:lumOff val="55000"/>
                        </a:schemeClr>
                      </a:gs>
                      <a:gs pos="100000">
                        <a:schemeClr val="accent2">
                          <a:lumMod val="30000"/>
                          <a:lumOff val="70000"/>
                        </a:schemeClr>
                      </a:gs>
                    </a:gsLst>
                    <a:lin ang="0" scaled="1"/>
                    <a:tileRect/>
                  </a:gra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0" name="Straight Arrow Connector 89">
                  <a:extLst>
                    <a:ext uri="{FF2B5EF4-FFF2-40B4-BE49-F238E27FC236}">
                      <a16:creationId xmlns:a16="http://schemas.microsoft.com/office/drawing/2014/main" id="{3549CE83-BEB0-9942-984F-522922A91294}"/>
                    </a:ext>
                  </a:extLst>
                </p:cNvPr>
                <p:cNvCxnSpPr>
                  <a:cxnSpLocks/>
                  <a:stCxn id="96" idx="5"/>
                </p:cNvCxnSpPr>
                <p:nvPr/>
              </p:nvCxnSpPr>
              <p:spPr>
                <a:xfrm>
                  <a:off x="4942823" y="4490361"/>
                  <a:ext cx="2554491" cy="502680"/>
                </a:xfrm>
                <a:prstGeom prst="straightConnector1">
                  <a:avLst/>
                </a:prstGeom>
                <a:solidFill>
                  <a:srgbClr val="FF0000"/>
                </a:solidFill>
                <a:ln>
                  <a:gradFill flip="none" rotWithShape="1">
                    <a:gsLst>
                      <a:gs pos="0">
                        <a:srgbClr val="FF0000"/>
                      </a:gs>
                      <a:gs pos="100000">
                        <a:schemeClr val="accent2">
                          <a:lumMod val="45000"/>
                          <a:lumOff val="55000"/>
                        </a:schemeClr>
                      </a:gs>
                      <a:gs pos="100000">
                        <a:schemeClr val="accent2">
                          <a:lumMod val="45000"/>
                          <a:lumOff val="55000"/>
                        </a:schemeClr>
                      </a:gs>
                      <a:gs pos="100000">
                        <a:schemeClr val="accent2">
                          <a:lumMod val="30000"/>
                          <a:lumOff val="70000"/>
                        </a:schemeClr>
                      </a:gs>
                    </a:gsLst>
                    <a:lin ang="0" scaled="1"/>
                    <a:tileRect/>
                  </a:gra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91" name="Group 90">
                  <a:extLst>
                    <a:ext uri="{FF2B5EF4-FFF2-40B4-BE49-F238E27FC236}">
                      <a16:creationId xmlns:a16="http://schemas.microsoft.com/office/drawing/2014/main" id="{378FA5E1-A899-1A49-A29D-88B8C1ACEAA5}"/>
                    </a:ext>
                  </a:extLst>
                </p:cNvPr>
                <p:cNvGrpSpPr/>
                <p:nvPr/>
              </p:nvGrpSpPr>
              <p:grpSpPr>
                <a:xfrm>
                  <a:off x="4690720" y="3560892"/>
                  <a:ext cx="3099412" cy="1931948"/>
                  <a:chOff x="4286675" y="3560892"/>
                  <a:chExt cx="3099412" cy="1931948"/>
                </a:xfrm>
              </p:grpSpPr>
              <p:grpSp>
                <p:nvGrpSpPr>
                  <p:cNvPr id="92" name="Group 91">
                    <a:extLst>
                      <a:ext uri="{FF2B5EF4-FFF2-40B4-BE49-F238E27FC236}">
                        <a16:creationId xmlns:a16="http://schemas.microsoft.com/office/drawing/2014/main" id="{DF63AF8B-B144-0E49-B2FB-17DA408D5B66}"/>
                      </a:ext>
                    </a:extLst>
                  </p:cNvPr>
                  <p:cNvGrpSpPr/>
                  <p:nvPr/>
                </p:nvGrpSpPr>
                <p:grpSpPr>
                  <a:xfrm>
                    <a:off x="4307352" y="3560892"/>
                    <a:ext cx="2785917" cy="1702224"/>
                    <a:chOff x="4303812" y="1512232"/>
                    <a:chExt cx="1899957" cy="1219200"/>
                  </a:xfrm>
                </p:grpSpPr>
                <p:grpSp>
                  <p:nvGrpSpPr>
                    <p:cNvPr id="94" name="Group 93">
                      <a:extLst>
                        <a:ext uri="{FF2B5EF4-FFF2-40B4-BE49-F238E27FC236}">
                          <a16:creationId xmlns:a16="http://schemas.microsoft.com/office/drawing/2014/main" id="{28D384CD-62CC-D24D-AD36-F92417B9CDD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303812" y="1723417"/>
                      <a:ext cx="1899957" cy="481616"/>
                      <a:chOff x="1145628" y="1910465"/>
                      <a:chExt cx="1899957" cy="481616"/>
                    </a:xfrm>
                  </p:grpSpPr>
                  <p:sp>
                    <p:nvSpPr>
                      <p:cNvPr id="96" name="Oval 95">
                        <a:extLst>
                          <a:ext uri="{FF2B5EF4-FFF2-40B4-BE49-F238E27FC236}">
                            <a16:creationId xmlns:a16="http://schemas.microsoft.com/office/drawing/2014/main" id="{1B12D294-378C-0146-B0BA-B3CD86BC7557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1145628" y="2207173"/>
                        <a:ext cx="184908" cy="184908"/>
                      </a:xfrm>
                      <a:prstGeom prst="ellipse">
                        <a:avLst/>
                      </a:prstGeom>
                      <a:solidFill>
                        <a:srgbClr val="FF0000"/>
                      </a:solidFill>
                      <a:ln>
                        <a:noFill/>
                      </a:ln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cxnSp>
                    <p:nvCxnSpPr>
                      <p:cNvPr id="97" name="Straight Arrow Connector 96">
                        <a:extLst>
                          <a:ext uri="{FF2B5EF4-FFF2-40B4-BE49-F238E27FC236}">
                            <a16:creationId xmlns:a16="http://schemas.microsoft.com/office/drawing/2014/main" id="{B6FDB976-E085-FC46-9C75-3EB6D9BB34B8}"/>
                          </a:ext>
                        </a:extLst>
                      </p:cNvPr>
                      <p:cNvCxnSpPr>
                        <a:cxnSpLocks/>
                        <a:stCxn id="96" idx="7"/>
                      </p:cNvCxnSpPr>
                      <p:nvPr/>
                    </p:nvCxnSpPr>
                    <p:spPr>
                      <a:xfrm flipV="1">
                        <a:off x="1303457" y="1910465"/>
                        <a:ext cx="1742128" cy="323787"/>
                      </a:xfrm>
                      <a:prstGeom prst="straightConnector1">
                        <a:avLst/>
                      </a:prstGeom>
                      <a:ln>
                        <a:gradFill flip="none" rotWithShape="1">
                          <a:gsLst>
                            <a:gs pos="0">
                              <a:srgbClr val="FF0000"/>
                            </a:gs>
                            <a:gs pos="100000">
                              <a:schemeClr val="accent2">
                                <a:lumMod val="45000"/>
                                <a:lumOff val="55000"/>
                              </a:schemeClr>
                            </a:gs>
                            <a:gs pos="100000">
                              <a:schemeClr val="accent2">
                                <a:lumMod val="45000"/>
                                <a:lumOff val="55000"/>
                              </a:schemeClr>
                            </a:gs>
                            <a:gs pos="100000">
                              <a:schemeClr val="accent2">
                                <a:lumMod val="30000"/>
                                <a:lumOff val="70000"/>
                              </a:schemeClr>
                            </a:gs>
                          </a:gsLst>
                          <a:lin ang="0" scaled="1"/>
                          <a:tileRect/>
                        </a:gradFill>
                        <a:tailEnd type="triangl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sp>
                  <p:nvSpPr>
                    <p:cNvPr id="95" name="Rectangle 94">
                      <a:extLst>
                        <a:ext uri="{FF2B5EF4-FFF2-40B4-BE49-F238E27FC236}">
                          <a16:creationId xmlns:a16="http://schemas.microsoft.com/office/drawing/2014/main" id="{0023A144-F8D0-B747-9EC9-6D466B8C48C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977927" y="1512232"/>
                      <a:ext cx="199697" cy="1219200"/>
                    </a:xfrm>
                    <a:prstGeom prst="rect">
                      <a:avLst/>
                    </a:prstGeom>
                    <a:solidFill>
                      <a:schemeClr val="tx1">
                        <a:lumMod val="50000"/>
                        <a:lumOff val="50000"/>
                        <a:alpha val="75000"/>
                      </a:schemeClr>
                    </a:solidFill>
                    <a:ln>
                      <a:noFill/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sp>
                <p:nvSpPr>
                  <p:cNvPr id="93" name="Rectangle 92">
                    <a:extLst>
                      <a:ext uri="{FF2B5EF4-FFF2-40B4-BE49-F238E27FC236}">
                        <a16:creationId xmlns:a16="http://schemas.microsoft.com/office/drawing/2014/main" id="{EF528031-482F-BD4A-9509-14E12C232B76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716351" y="3823105"/>
                    <a:ext cx="240059" cy="3099412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</p:grpSp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7204AF19-CC70-694E-B85B-7FF7ECFAD929}"/>
                  </a:ext>
                </a:extLst>
              </p:cNvPr>
              <p:cNvSpPr/>
              <p:nvPr/>
            </p:nvSpPr>
            <p:spPr>
              <a:xfrm>
                <a:off x="3279117" y="1293831"/>
                <a:ext cx="292817" cy="1675738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6EB12EC-6D9E-D447-AD67-C66B9ECF9C0D}"/>
              </a:ext>
            </a:extLst>
          </p:cNvPr>
          <p:cNvGrpSpPr/>
          <p:nvPr/>
        </p:nvGrpSpPr>
        <p:grpSpPr>
          <a:xfrm>
            <a:off x="3225396" y="3789204"/>
            <a:ext cx="3099412" cy="1931948"/>
            <a:chOff x="2951989" y="3596048"/>
            <a:chExt cx="3099412" cy="1931948"/>
          </a:xfrm>
        </p:grpSpPr>
        <p:cxnSp>
          <p:nvCxnSpPr>
            <p:cNvPr id="115" name="Straight Arrow Connector 114">
              <a:extLst>
                <a:ext uri="{FF2B5EF4-FFF2-40B4-BE49-F238E27FC236}">
                  <a16:creationId xmlns:a16="http://schemas.microsoft.com/office/drawing/2014/main" id="{CC53278B-DAC7-B74E-B7B3-D79A3A6960CA}"/>
                </a:ext>
              </a:extLst>
            </p:cNvPr>
            <p:cNvCxnSpPr>
              <a:cxnSpLocks/>
            </p:cNvCxnSpPr>
            <p:nvPr/>
          </p:nvCxnSpPr>
          <p:spPr>
            <a:xfrm>
              <a:off x="3239552" y="4455206"/>
              <a:ext cx="1903272" cy="822102"/>
            </a:xfrm>
            <a:prstGeom prst="straightConnector1">
              <a:avLst/>
            </a:prstGeom>
            <a:solidFill>
              <a:srgbClr val="FF0000"/>
            </a:solidFill>
            <a:ln>
              <a:gradFill flip="none" rotWithShape="1">
                <a:gsLst>
                  <a:gs pos="0">
                    <a:srgbClr val="FF0000"/>
                  </a:gs>
                  <a:gs pos="100000">
                    <a:schemeClr val="accent2">
                      <a:lumMod val="45000"/>
                      <a:lumOff val="55000"/>
                    </a:schemeClr>
                  </a:gs>
                  <a:gs pos="100000">
                    <a:schemeClr val="accent2">
                      <a:lumMod val="45000"/>
                      <a:lumOff val="55000"/>
                    </a:schemeClr>
                  </a:gs>
                  <a:gs pos="100000">
                    <a:schemeClr val="accent2">
                      <a:lumMod val="30000"/>
                      <a:lumOff val="70000"/>
                    </a:schemeClr>
                  </a:gs>
                </a:gsLst>
                <a:lin ang="0" scaled="1"/>
                <a:tileRect/>
              </a:gra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68C456AF-63F9-9A40-BA49-52D5AFD7C296}"/>
                </a:ext>
              </a:extLst>
            </p:cNvPr>
            <p:cNvGrpSpPr/>
            <p:nvPr/>
          </p:nvGrpSpPr>
          <p:grpSpPr>
            <a:xfrm>
              <a:off x="2951989" y="3596048"/>
              <a:ext cx="3099412" cy="1931948"/>
              <a:chOff x="5122147" y="1289611"/>
              <a:chExt cx="3099412" cy="1931948"/>
            </a:xfrm>
          </p:grpSpPr>
          <p:cxnSp>
            <p:nvCxnSpPr>
              <p:cNvPr id="101" name="Straight Arrow Connector 100">
                <a:extLst>
                  <a:ext uri="{FF2B5EF4-FFF2-40B4-BE49-F238E27FC236}">
                    <a16:creationId xmlns:a16="http://schemas.microsoft.com/office/drawing/2014/main" id="{CF68CB9D-66A2-7C4D-89EA-6D373A669512}"/>
                  </a:ext>
                </a:extLst>
              </p:cNvPr>
              <p:cNvCxnSpPr>
                <a:cxnSpLocks/>
                <a:stCxn id="110" idx="1"/>
              </p:cNvCxnSpPr>
              <p:nvPr/>
            </p:nvCxnSpPr>
            <p:spPr>
              <a:xfrm flipV="1">
                <a:off x="6671853" y="2469385"/>
                <a:ext cx="1246256" cy="512116"/>
              </a:xfrm>
              <a:prstGeom prst="straightConnector1">
                <a:avLst/>
              </a:prstGeom>
              <a:solidFill>
                <a:srgbClr val="FF0000"/>
              </a:solidFill>
              <a:ln>
                <a:gradFill flip="none" rotWithShape="1">
                  <a:gsLst>
                    <a:gs pos="0">
                      <a:srgbClr val="FF0000"/>
                    </a:gs>
                    <a:gs pos="100000">
                      <a:schemeClr val="accent2">
                        <a:lumMod val="45000"/>
                        <a:lumOff val="55000"/>
                      </a:schemeClr>
                    </a:gs>
                    <a:gs pos="100000">
                      <a:schemeClr val="accent2">
                        <a:lumMod val="45000"/>
                        <a:lumOff val="55000"/>
                      </a:schemeClr>
                    </a:gs>
                    <a:gs pos="100000">
                      <a:schemeClr val="accent2">
                        <a:lumMod val="30000"/>
                        <a:lumOff val="70000"/>
                      </a:schemeClr>
                    </a:gs>
                  </a:gsLst>
                  <a:lin ang="0" scaled="1"/>
                  <a:tileRect/>
                </a:gra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Arrow Connector 101">
                <a:extLst>
                  <a:ext uri="{FF2B5EF4-FFF2-40B4-BE49-F238E27FC236}">
                    <a16:creationId xmlns:a16="http://schemas.microsoft.com/office/drawing/2014/main" id="{00CDCAAB-9370-D04D-A931-23BBAD864E5E}"/>
                  </a:ext>
                </a:extLst>
              </p:cNvPr>
              <p:cNvCxnSpPr>
                <a:cxnSpLocks/>
                <a:stCxn id="113" idx="5"/>
                <a:endCxn id="110" idx="1"/>
              </p:cNvCxnSpPr>
              <p:nvPr/>
            </p:nvCxnSpPr>
            <p:spPr>
              <a:xfrm>
                <a:off x="5374249" y="2219080"/>
                <a:ext cx="1297604" cy="762421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3" name="Group 102">
                <a:extLst>
                  <a:ext uri="{FF2B5EF4-FFF2-40B4-BE49-F238E27FC236}">
                    <a16:creationId xmlns:a16="http://schemas.microsoft.com/office/drawing/2014/main" id="{5D108FF0-7322-9744-842C-3123A2600A5E}"/>
                  </a:ext>
                </a:extLst>
              </p:cNvPr>
              <p:cNvGrpSpPr/>
              <p:nvPr/>
            </p:nvGrpSpPr>
            <p:grpSpPr>
              <a:xfrm>
                <a:off x="5122147" y="1289611"/>
                <a:ext cx="3099412" cy="1931948"/>
                <a:chOff x="483155" y="1288309"/>
                <a:chExt cx="3099412" cy="1931948"/>
              </a:xfrm>
            </p:grpSpPr>
            <p:grpSp>
              <p:nvGrpSpPr>
                <p:cNvPr id="108" name="Group 107">
                  <a:extLst>
                    <a:ext uri="{FF2B5EF4-FFF2-40B4-BE49-F238E27FC236}">
                      <a16:creationId xmlns:a16="http://schemas.microsoft.com/office/drawing/2014/main" id="{A5BB1003-A0B4-CA42-BFB3-64858F949FF1}"/>
                    </a:ext>
                  </a:extLst>
                </p:cNvPr>
                <p:cNvGrpSpPr/>
                <p:nvPr/>
              </p:nvGrpSpPr>
              <p:grpSpPr>
                <a:xfrm>
                  <a:off x="483155" y="1288309"/>
                  <a:ext cx="3099412" cy="1931948"/>
                  <a:chOff x="4286675" y="3560892"/>
                  <a:chExt cx="3099412" cy="1931948"/>
                </a:xfrm>
              </p:grpSpPr>
              <p:grpSp>
                <p:nvGrpSpPr>
                  <p:cNvPr id="109" name="Group 108">
                    <a:extLst>
                      <a:ext uri="{FF2B5EF4-FFF2-40B4-BE49-F238E27FC236}">
                        <a16:creationId xmlns:a16="http://schemas.microsoft.com/office/drawing/2014/main" id="{8170EF20-F2B2-9945-B1AF-61781D176F75}"/>
                      </a:ext>
                    </a:extLst>
                  </p:cNvPr>
                  <p:cNvGrpSpPr/>
                  <p:nvPr/>
                </p:nvGrpSpPr>
                <p:grpSpPr>
                  <a:xfrm>
                    <a:off x="4307351" y="3560892"/>
                    <a:ext cx="1281275" cy="1702224"/>
                    <a:chOff x="4303812" y="1512232"/>
                    <a:chExt cx="873812" cy="1219200"/>
                  </a:xfrm>
                </p:grpSpPr>
                <p:sp>
                  <p:nvSpPr>
                    <p:cNvPr id="113" name="Oval 112">
                      <a:extLst>
                        <a:ext uri="{FF2B5EF4-FFF2-40B4-BE49-F238E27FC236}">
                          <a16:creationId xmlns:a16="http://schemas.microsoft.com/office/drawing/2014/main" id="{171A9EB8-2BBD-C947-8247-16FBFF335A21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4303812" y="2020125"/>
                      <a:ext cx="184908" cy="184908"/>
                    </a:xfrm>
                    <a:prstGeom prst="ellipse">
                      <a:avLst/>
                    </a:prstGeom>
                    <a:solidFill>
                      <a:srgbClr val="FF0000"/>
                    </a:solidFill>
                    <a:ln>
                      <a:noFill/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2" name="Rectangle 111">
                      <a:extLst>
                        <a:ext uri="{FF2B5EF4-FFF2-40B4-BE49-F238E27FC236}">
                          <a16:creationId xmlns:a16="http://schemas.microsoft.com/office/drawing/2014/main" id="{B8D81C4A-D078-1D49-810D-834A665486A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977927" y="1512232"/>
                      <a:ext cx="199697" cy="1219200"/>
                    </a:xfrm>
                    <a:prstGeom prst="rect">
                      <a:avLst/>
                    </a:prstGeom>
                    <a:solidFill>
                      <a:schemeClr val="tx1">
                        <a:lumMod val="50000"/>
                        <a:lumOff val="50000"/>
                        <a:alpha val="75000"/>
                      </a:schemeClr>
                    </a:solidFill>
                    <a:ln>
                      <a:noFill/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sp>
                <p:nvSpPr>
                  <p:cNvPr id="110" name="Rectangle 109">
                    <a:extLst>
                      <a:ext uri="{FF2B5EF4-FFF2-40B4-BE49-F238E27FC236}">
                        <a16:creationId xmlns:a16="http://schemas.microsoft.com/office/drawing/2014/main" id="{41C5B01F-2B64-2D4C-86FC-296D5D244EFA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716351" y="3823105"/>
                    <a:ext cx="240059" cy="3099412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105" name="Rectangle 104">
                  <a:extLst>
                    <a:ext uri="{FF2B5EF4-FFF2-40B4-BE49-F238E27FC236}">
                      <a16:creationId xmlns:a16="http://schemas.microsoft.com/office/drawing/2014/main" id="{2D28DFB4-8053-C14E-AEF7-DB47858AE8A5}"/>
                    </a:ext>
                  </a:extLst>
                </p:cNvPr>
                <p:cNvSpPr/>
                <p:nvPr/>
              </p:nvSpPr>
              <p:spPr>
                <a:xfrm>
                  <a:off x="3279117" y="1293831"/>
                  <a:ext cx="292817" cy="1675738"/>
                </a:xfrm>
                <a:prstGeom prst="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4B29A319-029B-8945-9F0C-EA321BA86BA7}"/>
                </a:ext>
              </a:extLst>
            </p:cNvPr>
            <p:cNvCxnSpPr>
              <a:cxnSpLocks/>
              <a:endCxn id="105" idx="1"/>
            </p:cNvCxnSpPr>
            <p:nvPr/>
          </p:nvCxnSpPr>
          <p:spPr>
            <a:xfrm flipV="1">
              <a:off x="5142824" y="4439439"/>
              <a:ext cx="605127" cy="832502"/>
            </a:xfrm>
            <a:prstGeom prst="straightConnector1">
              <a:avLst/>
            </a:prstGeom>
            <a:solidFill>
              <a:srgbClr val="FF0000"/>
            </a:solidFill>
            <a:ln>
              <a:gradFill flip="none" rotWithShape="1">
                <a:gsLst>
                  <a:gs pos="0">
                    <a:srgbClr val="FF0000"/>
                  </a:gs>
                  <a:gs pos="100000">
                    <a:schemeClr val="accent2">
                      <a:lumMod val="45000"/>
                      <a:lumOff val="55000"/>
                    </a:schemeClr>
                  </a:gs>
                  <a:gs pos="100000">
                    <a:schemeClr val="accent2">
                      <a:lumMod val="45000"/>
                      <a:lumOff val="55000"/>
                    </a:schemeClr>
                  </a:gs>
                  <a:gs pos="0">
                    <a:schemeClr val="accent2">
                      <a:lumMod val="30000"/>
                      <a:lumOff val="70000"/>
                    </a:schemeClr>
                  </a:gs>
                </a:gsLst>
                <a:lin ang="0" scaled="1"/>
                <a:tileRect/>
              </a:gra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D26B3B90-5E40-A04D-AB2F-AF44E90761B1}"/>
              </a:ext>
            </a:extLst>
          </p:cNvPr>
          <p:cNvGrpSpPr/>
          <p:nvPr/>
        </p:nvGrpSpPr>
        <p:grpSpPr>
          <a:xfrm>
            <a:off x="518945" y="1468638"/>
            <a:ext cx="3099412" cy="1931948"/>
            <a:chOff x="483155" y="1288309"/>
            <a:chExt cx="3099412" cy="1931948"/>
          </a:xfrm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A2DD886A-3D51-7549-B351-828278632C29}"/>
                </a:ext>
              </a:extLst>
            </p:cNvPr>
            <p:cNvGrpSpPr/>
            <p:nvPr/>
          </p:nvGrpSpPr>
          <p:grpSpPr>
            <a:xfrm>
              <a:off x="483155" y="1288309"/>
              <a:ext cx="3099412" cy="1931948"/>
              <a:chOff x="4690720" y="3560892"/>
              <a:chExt cx="3099412" cy="1931948"/>
            </a:xfrm>
          </p:grpSpPr>
          <p:grpSp>
            <p:nvGrpSpPr>
              <p:cNvPr id="71" name="Group 70">
                <a:extLst>
                  <a:ext uri="{FF2B5EF4-FFF2-40B4-BE49-F238E27FC236}">
                    <a16:creationId xmlns:a16="http://schemas.microsoft.com/office/drawing/2014/main" id="{820D9C11-CF33-8749-A38E-0FBBC9FACF31}"/>
                  </a:ext>
                </a:extLst>
              </p:cNvPr>
              <p:cNvGrpSpPr/>
              <p:nvPr/>
            </p:nvGrpSpPr>
            <p:grpSpPr>
              <a:xfrm>
                <a:off x="4690720" y="3560892"/>
                <a:ext cx="3099412" cy="1931948"/>
                <a:chOff x="4286675" y="3560892"/>
                <a:chExt cx="3099412" cy="1931948"/>
              </a:xfrm>
            </p:grpSpPr>
            <p:grpSp>
              <p:nvGrpSpPr>
                <p:cNvPr id="75" name="Group 74">
                  <a:extLst>
                    <a:ext uri="{FF2B5EF4-FFF2-40B4-BE49-F238E27FC236}">
                      <a16:creationId xmlns:a16="http://schemas.microsoft.com/office/drawing/2014/main" id="{F3FDE669-4B70-9642-ABDE-589FD2679C36}"/>
                    </a:ext>
                  </a:extLst>
                </p:cNvPr>
                <p:cNvGrpSpPr/>
                <p:nvPr/>
              </p:nvGrpSpPr>
              <p:grpSpPr>
                <a:xfrm>
                  <a:off x="4307352" y="3560892"/>
                  <a:ext cx="2785917" cy="1702224"/>
                  <a:chOff x="4303812" y="1512232"/>
                  <a:chExt cx="1899957" cy="1219200"/>
                </a:xfrm>
              </p:grpSpPr>
              <p:sp>
                <p:nvSpPr>
                  <p:cNvPr id="80" name="Rectangle 79">
                    <a:extLst>
                      <a:ext uri="{FF2B5EF4-FFF2-40B4-BE49-F238E27FC236}">
                        <a16:creationId xmlns:a16="http://schemas.microsoft.com/office/drawing/2014/main" id="{62DE7CC2-42EA-1341-B966-D71DD00CC1FB}"/>
                      </a:ext>
                    </a:extLst>
                  </p:cNvPr>
                  <p:cNvSpPr/>
                  <p:nvPr/>
                </p:nvSpPr>
                <p:spPr>
                  <a:xfrm>
                    <a:off x="4977927" y="1512232"/>
                    <a:ext cx="199697" cy="1219200"/>
                  </a:xfrm>
                  <a:prstGeom prst="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78" name="Group 77">
                    <a:extLst>
                      <a:ext uri="{FF2B5EF4-FFF2-40B4-BE49-F238E27FC236}">
                        <a16:creationId xmlns:a16="http://schemas.microsoft.com/office/drawing/2014/main" id="{D48F9FBF-E4DC-E64E-BC3D-F7D9F514758F}"/>
                      </a:ext>
                    </a:extLst>
                  </p:cNvPr>
                  <p:cNvGrpSpPr/>
                  <p:nvPr/>
                </p:nvGrpSpPr>
                <p:grpSpPr>
                  <a:xfrm>
                    <a:off x="4303812" y="1723417"/>
                    <a:ext cx="1899957" cy="481616"/>
                    <a:chOff x="1145628" y="1910465"/>
                    <a:chExt cx="1899957" cy="481616"/>
                  </a:xfrm>
                </p:grpSpPr>
                <p:sp>
                  <p:nvSpPr>
                    <p:cNvPr id="81" name="Oval 80">
                      <a:extLst>
                        <a:ext uri="{FF2B5EF4-FFF2-40B4-BE49-F238E27FC236}">
                          <a16:creationId xmlns:a16="http://schemas.microsoft.com/office/drawing/2014/main" id="{747FEC33-4C79-8947-BF70-EBE531B74C34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1145628" y="2207173"/>
                      <a:ext cx="184908" cy="184908"/>
                    </a:xfrm>
                    <a:prstGeom prst="ellipse">
                      <a:avLst/>
                    </a:prstGeom>
                    <a:solidFill>
                      <a:srgbClr val="FF0000"/>
                    </a:solidFill>
                    <a:ln>
                      <a:noFill/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cxnSp>
                  <p:nvCxnSpPr>
                    <p:cNvPr id="83" name="Straight Arrow Connector 82">
                      <a:extLst>
                        <a:ext uri="{FF2B5EF4-FFF2-40B4-BE49-F238E27FC236}">
                          <a16:creationId xmlns:a16="http://schemas.microsoft.com/office/drawing/2014/main" id="{027B4408-CD49-8F48-8C1D-892134659657}"/>
                        </a:ext>
                      </a:extLst>
                    </p:cNvPr>
                    <p:cNvCxnSpPr>
                      <a:cxnSpLocks/>
                      <a:stCxn id="81" idx="7"/>
                    </p:cNvCxnSpPr>
                    <p:nvPr/>
                  </p:nvCxnSpPr>
                  <p:spPr>
                    <a:xfrm flipV="1">
                      <a:off x="1303457" y="1910465"/>
                      <a:ext cx="1742128" cy="323787"/>
                    </a:xfrm>
                    <a:prstGeom prst="straightConnector1">
                      <a:avLst/>
                    </a:prstGeom>
                    <a:ln>
                      <a:solidFill>
                        <a:srgbClr val="FF0000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sp>
              <p:nvSpPr>
                <p:cNvPr id="77" name="Rectangle 76">
                  <a:extLst>
                    <a:ext uri="{FF2B5EF4-FFF2-40B4-BE49-F238E27FC236}">
                      <a16:creationId xmlns:a16="http://schemas.microsoft.com/office/drawing/2014/main" id="{1029E2A7-EDD2-A044-80BA-280EA531866C}"/>
                    </a:ext>
                  </a:extLst>
                </p:cNvPr>
                <p:cNvSpPr/>
                <p:nvPr/>
              </p:nvSpPr>
              <p:spPr>
                <a:xfrm rot="5400000">
                  <a:off x="5716351" y="3823105"/>
                  <a:ext cx="240059" cy="3099412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68" name="Straight Arrow Connector 67">
                <a:extLst>
                  <a:ext uri="{FF2B5EF4-FFF2-40B4-BE49-F238E27FC236}">
                    <a16:creationId xmlns:a16="http://schemas.microsoft.com/office/drawing/2014/main" id="{5F289EBA-4541-AE4B-B5AC-9CDFA356E868}"/>
                  </a:ext>
                </a:extLst>
              </p:cNvPr>
              <p:cNvCxnSpPr>
                <a:cxnSpLocks/>
                <a:stCxn id="81" idx="5"/>
              </p:cNvCxnSpPr>
              <p:nvPr/>
            </p:nvCxnSpPr>
            <p:spPr>
              <a:xfrm>
                <a:off x="4942823" y="4490361"/>
                <a:ext cx="2554491" cy="502680"/>
              </a:xfrm>
              <a:prstGeom prst="straightConnector1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Arrow Connector 66">
                <a:extLst>
                  <a:ext uri="{FF2B5EF4-FFF2-40B4-BE49-F238E27FC236}">
                    <a16:creationId xmlns:a16="http://schemas.microsoft.com/office/drawing/2014/main" id="{050581E3-5F63-364E-A5BB-DA7FA6471F22}"/>
                  </a:ext>
                </a:extLst>
              </p:cNvPr>
              <p:cNvCxnSpPr>
                <a:cxnSpLocks/>
                <a:stCxn id="81" idx="6"/>
              </p:cNvCxnSpPr>
              <p:nvPr/>
            </p:nvCxnSpPr>
            <p:spPr>
              <a:xfrm>
                <a:off x="4982530" y="4399085"/>
                <a:ext cx="2518326" cy="0"/>
              </a:xfrm>
              <a:prstGeom prst="straightConnector1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F31FD0E8-08AD-6347-AB8A-7F27EDE07629}"/>
                </a:ext>
              </a:extLst>
            </p:cNvPr>
            <p:cNvSpPr/>
            <p:nvPr/>
          </p:nvSpPr>
          <p:spPr>
            <a:xfrm>
              <a:off x="3279117" y="1293831"/>
              <a:ext cx="292817" cy="1675738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6A0D6441-2CEF-444F-A9F8-11B8F06C46F4}"/>
              </a:ext>
            </a:extLst>
          </p:cNvPr>
          <p:cNvCxnSpPr>
            <a:cxnSpLocks/>
          </p:cNvCxnSpPr>
          <p:nvPr/>
        </p:nvCxnSpPr>
        <p:spPr>
          <a:xfrm flipV="1">
            <a:off x="3848679" y="3850993"/>
            <a:ext cx="2172679" cy="1621017"/>
          </a:xfrm>
          <a:prstGeom prst="straightConnector1">
            <a:avLst/>
          </a:prstGeom>
          <a:solidFill>
            <a:srgbClr val="FF0000"/>
          </a:solidFill>
          <a:ln>
            <a:gradFill flip="none" rotWithShape="1">
              <a:gsLst>
                <a:gs pos="0">
                  <a:srgbClr val="FF0000"/>
                </a:gs>
                <a:gs pos="100000">
                  <a:schemeClr val="accent2">
                    <a:lumMod val="45000"/>
                    <a:lumOff val="55000"/>
                  </a:schemeClr>
                </a:gs>
                <a:gs pos="100000">
                  <a:schemeClr val="accent2">
                    <a:lumMod val="45000"/>
                    <a:lumOff val="55000"/>
                  </a:schemeClr>
                </a:gs>
                <a:gs pos="100000">
                  <a:schemeClr val="accent2">
                    <a:lumMod val="30000"/>
                    <a:lumOff val="70000"/>
                  </a:schemeClr>
                </a:gs>
              </a:gsLst>
              <a:lin ang="0" scaled="1"/>
              <a:tileRect/>
            </a:gra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1B53FD38-DD20-0F46-B403-D2AC0D766074}"/>
              </a:ext>
            </a:extLst>
          </p:cNvPr>
          <p:cNvCxnSpPr>
            <a:cxnSpLocks/>
          </p:cNvCxnSpPr>
          <p:nvPr/>
        </p:nvCxnSpPr>
        <p:spPr>
          <a:xfrm>
            <a:off x="3377441" y="4748971"/>
            <a:ext cx="471238" cy="71294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00590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763808"/>
            <a:ext cx="8635806" cy="404988"/>
          </a:xfrm>
        </p:spPr>
        <p:txBody>
          <a:bodyPr>
            <a:noAutofit/>
          </a:bodyPr>
          <a:lstStyle/>
          <a:p>
            <a:r>
              <a:rPr lang="en-US" sz="2800" dirty="0"/>
              <a:t>SIMULATON RESULTS: </a:t>
            </a:r>
            <a:r>
              <a:rPr lang="en-US" sz="2800" baseline="30000" dirty="0"/>
              <a:t>60</a:t>
            </a:r>
            <a:r>
              <a:rPr lang="en-US" sz="2800" dirty="0"/>
              <a:t>Co Source</a:t>
            </a:r>
            <a:br>
              <a:rPr lang="en-US" sz="2800" dirty="0"/>
            </a:br>
            <a:r>
              <a:rPr lang="en-US" sz="2800" dirty="0"/>
              <a:t>4 Million 1.332 MeV Particles Generated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8A6D8A4-317F-EA42-B9B7-979F7F6DC5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99" t="5759" r="15001" b="4662"/>
          <a:stretch/>
        </p:blipFill>
        <p:spPr>
          <a:xfrm>
            <a:off x="-1" y="1168796"/>
            <a:ext cx="9128875" cy="4338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0560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763808"/>
            <a:ext cx="8635806" cy="404988"/>
          </a:xfrm>
        </p:spPr>
        <p:txBody>
          <a:bodyPr>
            <a:noAutofit/>
          </a:bodyPr>
          <a:lstStyle/>
          <a:p>
            <a:r>
              <a:rPr lang="en-US" sz="2800" dirty="0"/>
              <a:t>SIMULATON RESULTS: </a:t>
            </a:r>
            <a:r>
              <a:rPr lang="en-US" sz="2800" baseline="30000" dirty="0"/>
              <a:t>60</a:t>
            </a:r>
            <a:r>
              <a:rPr lang="en-US" sz="2800" dirty="0"/>
              <a:t>Co Source</a:t>
            </a:r>
            <a:br>
              <a:rPr lang="en-US" sz="2800" dirty="0"/>
            </a:br>
            <a:r>
              <a:rPr lang="en-US" sz="2800" dirty="0"/>
              <a:t>4 Million 1.332 MeV Particles Generated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308AC7E-D6EF-C547-BB75-FF08F7B4E9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99" t="5759" r="15001" b="4662"/>
          <a:stretch/>
        </p:blipFill>
        <p:spPr>
          <a:xfrm>
            <a:off x="0" y="1169578"/>
            <a:ext cx="9144000" cy="4346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0644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763808"/>
            <a:ext cx="8635806" cy="404988"/>
          </a:xfrm>
        </p:spPr>
        <p:txBody>
          <a:bodyPr>
            <a:noAutofit/>
          </a:bodyPr>
          <a:lstStyle/>
          <a:p>
            <a:r>
              <a:rPr lang="en-US" sz="2800" dirty="0"/>
              <a:t>SIMULATON RESULTS: </a:t>
            </a:r>
            <a:r>
              <a:rPr lang="en-US" sz="2800" baseline="30000" dirty="0"/>
              <a:t>60</a:t>
            </a:r>
            <a:r>
              <a:rPr lang="en-US" sz="2800" dirty="0"/>
              <a:t>Co Source</a:t>
            </a:r>
            <a:br>
              <a:rPr lang="en-US" sz="2800" dirty="0"/>
            </a:br>
            <a:r>
              <a:rPr lang="en-US" sz="2800" dirty="0"/>
              <a:t>4 Million 1.332 MeV Particles Generated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C95280-95A0-8F41-90E9-B6C0A0D962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99" t="5759" r="15001" b="4662"/>
          <a:stretch/>
        </p:blipFill>
        <p:spPr>
          <a:xfrm>
            <a:off x="-1" y="1168796"/>
            <a:ext cx="9151247" cy="4349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4087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763808"/>
            <a:ext cx="8635806" cy="404988"/>
          </a:xfrm>
        </p:spPr>
        <p:txBody>
          <a:bodyPr>
            <a:noAutofit/>
          </a:bodyPr>
          <a:lstStyle/>
          <a:p>
            <a:r>
              <a:rPr lang="en-US" sz="2800" dirty="0"/>
              <a:t>SIMULATON RESULTS: </a:t>
            </a:r>
            <a:r>
              <a:rPr lang="en-US" sz="2800" baseline="30000" dirty="0"/>
              <a:t>60</a:t>
            </a:r>
            <a:r>
              <a:rPr lang="en-US" sz="2800" dirty="0"/>
              <a:t>Co Source</a:t>
            </a:r>
            <a:br>
              <a:rPr lang="en-US" sz="2800" dirty="0"/>
            </a:br>
            <a:r>
              <a:rPr lang="en-US" sz="2800" dirty="0"/>
              <a:t>4 Million 1.332 MeV Particles Generated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3E00DA-CD89-7D4F-81B6-62B245AFDB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99" t="5759" r="15001" b="4662"/>
          <a:stretch/>
        </p:blipFill>
        <p:spPr>
          <a:xfrm>
            <a:off x="0" y="1168795"/>
            <a:ext cx="9128876" cy="4338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9305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763808"/>
            <a:ext cx="8635806" cy="404988"/>
          </a:xfrm>
        </p:spPr>
        <p:txBody>
          <a:bodyPr>
            <a:noAutofit/>
          </a:bodyPr>
          <a:lstStyle/>
          <a:p>
            <a:r>
              <a:rPr lang="en-US" sz="2800" dirty="0"/>
              <a:t>SIMULATON RESULTS: Last Location of Gammas and Energy Heatmap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8912A4-CCD3-7943-96D2-E8C14BBB28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651" t="7558" r="48023" b="7325"/>
          <a:stretch/>
        </p:blipFill>
        <p:spPr>
          <a:xfrm>
            <a:off x="0" y="1168795"/>
            <a:ext cx="4632395" cy="46578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449A9C-C358-C645-9C42-01B4562A5F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0432" y="1509039"/>
            <a:ext cx="5132574" cy="4179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3423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763808"/>
            <a:ext cx="8635806" cy="404988"/>
          </a:xfrm>
        </p:spPr>
        <p:txBody>
          <a:bodyPr>
            <a:noAutofit/>
          </a:bodyPr>
          <a:lstStyle/>
          <a:p>
            <a:r>
              <a:rPr lang="en-US" sz="2800" dirty="0"/>
              <a:t>SIMULATON RESULTS: Alternate Flux Heatmap - Still trying to convert to 3D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3A2CE0F-4E16-E14F-8BC9-42D91F5B71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68796"/>
            <a:ext cx="5912750" cy="44345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9165774-F529-E54A-9054-5CAC08509C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3814" y="1499355"/>
            <a:ext cx="3850728" cy="4759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8038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168797"/>
            <a:ext cx="8098221" cy="4138468"/>
          </a:xfrm>
        </p:spPr>
        <p:txBody>
          <a:bodyPr>
            <a:normAutofit/>
          </a:bodyPr>
          <a:lstStyle/>
          <a:p>
            <a:r>
              <a:rPr lang="en-US" dirty="0"/>
              <a:t>Design: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Chimney 1m x 2m on Asphalt pad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Small size eliminates need for bonding agent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Preexisting pad eliminates need to lay pavement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 commercially available “Red Concrete” and “Clay” bricks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Allows evaluation of scattering through two material compositions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***Do not know exact composition of bricks*** - </a:t>
            </a:r>
            <a:r>
              <a:rPr lang="en-US" b="1" dirty="0"/>
              <a:t>Mass Spectrometry</a:t>
            </a:r>
          </a:p>
          <a:p>
            <a:r>
              <a:rPr lang="en-US" dirty="0"/>
              <a:t>Model: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763808"/>
            <a:ext cx="8635806" cy="404988"/>
          </a:xfrm>
        </p:spPr>
        <p:txBody>
          <a:bodyPr>
            <a:noAutofit/>
          </a:bodyPr>
          <a:lstStyle/>
          <a:p>
            <a:r>
              <a:rPr lang="en-US" sz="2800" dirty="0"/>
              <a:t>FUTURE WORK: Build Surrogate Structure and Conduct Measurements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22DB813-91C7-224A-AB7C-9DDCB7C8B4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2229" y="4443884"/>
            <a:ext cx="1038936" cy="103893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F79A526-8C3B-DF4E-AEE2-DBA88DB93C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2228" y="2986852"/>
            <a:ext cx="1038936" cy="10389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F30F51B-5DEF-4547-B2CE-4025394FA1C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651" t="21097" r="55000" b="39648"/>
          <a:stretch/>
        </p:blipFill>
        <p:spPr>
          <a:xfrm>
            <a:off x="1415658" y="2986852"/>
            <a:ext cx="3932520" cy="2729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0483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567" y="2742245"/>
            <a:ext cx="6570143" cy="1143000"/>
          </a:xfrm>
        </p:spPr>
        <p:txBody>
          <a:bodyPr>
            <a:normAutofit/>
          </a:bodyPr>
          <a:lstStyle/>
          <a:p>
            <a:r>
              <a:rPr lang="en-US" sz="4200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800948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168797"/>
            <a:ext cx="3117849" cy="445423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Unmanned Search Technology Demonstration at Camp Roberts</a:t>
            </a:r>
          </a:p>
          <a:p>
            <a:endParaRPr lang="en-US" dirty="0"/>
          </a:p>
          <a:p>
            <a:r>
              <a:rPr lang="en-US" dirty="0"/>
              <a:t>Unknowns: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Source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Source Activity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Source Location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Building Geometry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Building Materials</a:t>
            </a:r>
          </a:p>
          <a:p>
            <a:endParaRPr lang="en-US" dirty="0"/>
          </a:p>
          <a:p>
            <a:r>
              <a:rPr lang="en-US" dirty="0"/>
              <a:t>This image generated two questions?</a:t>
            </a:r>
          </a:p>
          <a:p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How do we know this is correct?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Can we differentiate between attenuated/transmitted and scattered gammas?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Can we use this information to calculate Source Activity and Location?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763808"/>
            <a:ext cx="8635806" cy="404988"/>
          </a:xfrm>
        </p:spPr>
        <p:txBody>
          <a:bodyPr>
            <a:noAutofit/>
          </a:bodyPr>
          <a:lstStyle/>
          <a:p>
            <a:r>
              <a:rPr lang="en-US" sz="2800" dirty="0"/>
              <a:t>MOTIVATION: Gamma “Heat Map” produced by LAMP on drone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E318E43-D249-5C4C-A1C3-4D097FF32F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75049" y="1168796"/>
            <a:ext cx="5517957" cy="4138468"/>
          </a:xfrm>
        </p:spPr>
      </p:pic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84674C15-FEDD-EA40-91D7-665840DF4667}"/>
              </a:ext>
            </a:extLst>
          </p:cNvPr>
          <p:cNvSpPr txBox="1">
            <a:spLocks/>
          </p:cNvSpPr>
          <p:nvPr/>
        </p:nvSpPr>
        <p:spPr>
          <a:xfrm>
            <a:off x="6924305" y="6669826"/>
            <a:ext cx="2240961" cy="2307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rgbClr val="2D637F"/>
                </a:solidFill>
                <a:latin typeface="Lucida Grande"/>
                <a:ea typeface="+mn-ea"/>
                <a:cs typeface="Lucida Grande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rgbClr val="2D637F"/>
                </a:solidFill>
                <a:latin typeface="Lucida Grande"/>
                <a:ea typeface="+mn-ea"/>
                <a:cs typeface="Lucida Grande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000" kern="1200">
                <a:solidFill>
                  <a:srgbClr val="2D637F"/>
                </a:solidFill>
                <a:latin typeface="Lucida Grande"/>
                <a:ea typeface="+mn-ea"/>
                <a:cs typeface="Lucida Grande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rgbClr val="2D637F"/>
                </a:solidFill>
                <a:latin typeface="Lucida Grande"/>
                <a:ea typeface="+mn-ea"/>
                <a:cs typeface="Lucida Grande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rgbClr val="2D637F"/>
                </a:solidFill>
                <a:latin typeface="Lucida Grande"/>
                <a:ea typeface="+mn-ea"/>
                <a:cs typeface="Lucida Grande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dirty="0">
                <a:solidFill>
                  <a:schemeClr val="bg1"/>
                </a:solidFill>
              </a:rPr>
              <a:t>*Photo provided by Andrew Haefner</a:t>
            </a:r>
          </a:p>
        </p:txBody>
      </p:sp>
    </p:spTree>
    <p:extLst>
      <p:ext uri="{BB962C8B-B14F-4D97-AF65-F5344CB8AC3E}">
        <p14:creationId xmlns:p14="http://schemas.microsoft.com/office/powerpoint/2010/main" val="37646214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168797"/>
            <a:ext cx="8098221" cy="4138468"/>
          </a:xfrm>
        </p:spPr>
        <p:txBody>
          <a:bodyPr>
            <a:normAutofit/>
          </a:bodyPr>
          <a:lstStyle/>
          <a:p>
            <a:r>
              <a:rPr lang="en-US" dirty="0"/>
              <a:t>Model: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Build accurate model eliminating unknowns (Source, Activity, Location, Geometry, and Materials)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Run simulation to calculate instantaneous flux at detector.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Answers Question #1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Segregate simulation results (i.e. by energy or last location) and compare results to examine gamma absorption and scattering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Answers Question #2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Validation: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Mathematically validate model using known flux/count-rate equations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Conduct real world measurement using same parameters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PROBLEM: No control, access, blueprints, material information for Camp Roberts</a:t>
            </a:r>
          </a:p>
          <a:p>
            <a:r>
              <a:rPr lang="en-US" dirty="0"/>
              <a:t>SOLUTION: Find Surrogate Structure and Develop Simulation</a:t>
            </a:r>
          </a:p>
          <a:p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763808"/>
            <a:ext cx="8635806" cy="404988"/>
          </a:xfrm>
        </p:spPr>
        <p:txBody>
          <a:bodyPr>
            <a:noAutofit/>
          </a:bodyPr>
          <a:lstStyle/>
          <a:p>
            <a:r>
              <a:rPr lang="en-US" sz="2800" dirty="0"/>
              <a:t>METHODOLOGY: Model and Validate in a Controlled Scenario</a:t>
            </a:r>
          </a:p>
        </p:txBody>
      </p:sp>
    </p:spTree>
    <p:extLst>
      <p:ext uri="{BB962C8B-B14F-4D97-AF65-F5344CB8AC3E}">
        <p14:creationId xmlns:p14="http://schemas.microsoft.com/office/powerpoint/2010/main" val="33670628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168797"/>
            <a:ext cx="3008313" cy="413846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Pros: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Control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i="1" dirty="0"/>
              <a:t>Known</a:t>
            </a:r>
            <a:r>
              <a:rPr lang="en-US" dirty="0"/>
              <a:t> Geometry</a:t>
            </a:r>
          </a:p>
          <a:p>
            <a:endParaRPr lang="en-US" dirty="0"/>
          </a:p>
          <a:p>
            <a:r>
              <a:rPr lang="en-US" dirty="0"/>
              <a:t>Cons: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Unknown Building Materials*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Unknown understructure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Measurement Error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*Besides standard materials (wood, glass, etc.), other materials (paint, grass, etc.) are of unknown composition and hard to model.</a:t>
            </a:r>
          </a:p>
          <a:p>
            <a:endParaRPr lang="en-US" dirty="0"/>
          </a:p>
          <a:p>
            <a:r>
              <a:rPr lang="en-US" dirty="0"/>
              <a:t>NEW SOLUTION: Develop Simulation and build Surrogate Structure </a:t>
            </a:r>
          </a:p>
          <a:p>
            <a:endParaRPr lang="en-US" dirty="0"/>
          </a:p>
          <a:p>
            <a:endParaRPr lang="en-US" b="1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763808"/>
            <a:ext cx="8635806" cy="404988"/>
          </a:xfrm>
        </p:spPr>
        <p:txBody>
          <a:bodyPr>
            <a:noAutofit/>
          </a:bodyPr>
          <a:lstStyle/>
          <a:p>
            <a:r>
              <a:rPr lang="en-US" sz="2800" dirty="0"/>
              <a:t>SURROGATE Structure: Building 100 at Richmond Field Station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B8935040-BF57-EF40-9A18-A1A75AFE2B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7376" r="35266"/>
          <a:stretch/>
        </p:blipFill>
        <p:spPr>
          <a:xfrm>
            <a:off x="3575049" y="1169797"/>
            <a:ext cx="4917309" cy="4137467"/>
          </a:xfrm>
        </p:spPr>
      </p:pic>
    </p:spTree>
    <p:extLst>
      <p:ext uri="{BB962C8B-B14F-4D97-AF65-F5344CB8AC3E}">
        <p14:creationId xmlns:p14="http://schemas.microsoft.com/office/powerpoint/2010/main" val="4479925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78E5BCD6-9302-1748-85C6-4425A704101E}"/>
              </a:ext>
            </a:extLst>
          </p:cNvPr>
          <p:cNvSpPr txBox="1">
            <a:spLocks/>
          </p:cNvSpPr>
          <p:nvPr/>
        </p:nvSpPr>
        <p:spPr>
          <a:xfrm>
            <a:off x="457200" y="1168797"/>
            <a:ext cx="3008313" cy="41384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rgbClr val="2D637F"/>
                </a:solidFill>
                <a:latin typeface="Lucida Grande"/>
                <a:ea typeface="+mn-ea"/>
                <a:cs typeface="Lucida Grande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rgbClr val="2D637F"/>
                </a:solidFill>
                <a:latin typeface="Lucida Grande"/>
                <a:ea typeface="+mn-ea"/>
                <a:cs typeface="Lucida Grande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000" kern="1200">
                <a:solidFill>
                  <a:srgbClr val="2D637F"/>
                </a:solidFill>
                <a:latin typeface="Lucida Grande"/>
                <a:ea typeface="+mn-ea"/>
                <a:cs typeface="Lucida Grande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rgbClr val="2D637F"/>
                </a:solidFill>
                <a:latin typeface="Lucida Grande"/>
                <a:ea typeface="+mn-ea"/>
                <a:cs typeface="Lucida Grande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rgbClr val="2D637F"/>
                </a:solidFill>
                <a:latin typeface="Lucida Grande"/>
                <a:ea typeface="+mn-ea"/>
                <a:cs typeface="Lucida Grande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Pros: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Known Geometry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i="1" dirty="0"/>
              <a:t>Known</a:t>
            </a:r>
            <a:r>
              <a:rPr lang="en-US" dirty="0"/>
              <a:t> Materials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Easily Replicated in real world</a:t>
            </a:r>
          </a:p>
          <a:p>
            <a:endParaRPr lang="en-US" dirty="0"/>
          </a:p>
          <a:p>
            <a:r>
              <a:rPr lang="en-US" dirty="0"/>
              <a:t>Cons: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Simple Geometry does not reflect real world</a:t>
            </a:r>
          </a:p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CC9D3C4-CBD5-5049-A8FC-84AC3FA3457E}"/>
              </a:ext>
            </a:extLst>
          </p:cNvPr>
          <p:cNvSpPr txBox="1">
            <a:spLocks/>
          </p:cNvSpPr>
          <p:nvPr/>
        </p:nvSpPr>
        <p:spPr>
          <a:xfrm>
            <a:off x="457200" y="763808"/>
            <a:ext cx="8635806" cy="40498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000" b="1" kern="1200">
                <a:solidFill>
                  <a:srgbClr val="C28220"/>
                </a:solidFill>
                <a:latin typeface="Georgia"/>
                <a:ea typeface="+mj-ea"/>
                <a:cs typeface="Georgia"/>
              </a:defRPr>
            </a:lvl1pPr>
          </a:lstStyle>
          <a:p>
            <a:r>
              <a:rPr lang="en-US" sz="2800" dirty="0"/>
              <a:t>SURROGATE Structure: Concrete Building on Asphalt Surface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1F74461-B529-1A44-899F-727B9FCDB5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140" t="18837" r="58604" b="38373"/>
          <a:stretch/>
        </p:blipFill>
        <p:spPr>
          <a:xfrm>
            <a:off x="3465513" y="1168796"/>
            <a:ext cx="4681336" cy="3764711"/>
          </a:xfrm>
          <a:prstGeom prst="rect">
            <a:avLst/>
          </a:prstGeom>
        </p:spPr>
      </p:pic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18A57265-BC50-0F49-B466-1A5E24DA6779}"/>
              </a:ext>
            </a:extLst>
          </p:cNvPr>
          <p:cNvSpPr txBox="1">
            <a:spLocks/>
          </p:cNvSpPr>
          <p:nvPr/>
        </p:nvSpPr>
        <p:spPr>
          <a:xfrm>
            <a:off x="457201" y="4855321"/>
            <a:ext cx="8635806" cy="8344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rgbClr val="2D637F"/>
                </a:solidFill>
                <a:latin typeface="Lucida Grande"/>
                <a:ea typeface="+mn-ea"/>
                <a:cs typeface="Lucida Grande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rgbClr val="2D637F"/>
                </a:solidFill>
                <a:latin typeface="Lucida Grande"/>
                <a:ea typeface="+mn-ea"/>
                <a:cs typeface="Lucida Grande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000" kern="1200">
                <a:solidFill>
                  <a:srgbClr val="2D637F"/>
                </a:solidFill>
                <a:latin typeface="Lucida Grande"/>
                <a:ea typeface="+mn-ea"/>
                <a:cs typeface="Lucida Grande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rgbClr val="2D637F"/>
                </a:solidFill>
                <a:latin typeface="Lucida Grande"/>
                <a:ea typeface="+mn-ea"/>
                <a:cs typeface="Lucida Grande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rgbClr val="2D637F"/>
                </a:solidFill>
                <a:latin typeface="Lucida Grande"/>
                <a:ea typeface="+mn-ea"/>
                <a:cs typeface="Lucida Grande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Building is 10m tall with 5m length walls. “Detector” is 10m tall ideal blackbody absorber (100% efficiency) with 7.5m radius. Source is modeled as point source centered in building 2.6m above ground plane. 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13974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78E5BCD6-9302-1748-85C6-4425A704101E}"/>
              </a:ext>
            </a:extLst>
          </p:cNvPr>
          <p:cNvSpPr txBox="1">
            <a:spLocks/>
          </p:cNvSpPr>
          <p:nvPr/>
        </p:nvSpPr>
        <p:spPr>
          <a:xfrm>
            <a:off x="3753292" y="1168793"/>
            <a:ext cx="5124894" cy="4764173"/>
          </a:xfrm>
          <a:prstGeom prst="rect">
            <a:avLst/>
          </a:prstGeom>
        </p:spPr>
        <p:txBody>
          <a:bodyPr vert="horz" lIns="91440" tIns="45720" rIns="91440" bIns="45720" numCol="2" rtlCol="0">
            <a:normAutofit lnSpcReduction="1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rgbClr val="2D637F"/>
                </a:solidFill>
                <a:latin typeface="Lucida Grande"/>
                <a:ea typeface="+mn-ea"/>
                <a:cs typeface="Lucida Grande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rgbClr val="2D637F"/>
                </a:solidFill>
                <a:latin typeface="Lucida Grande"/>
                <a:ea typeface="+mn-ea"/>
                <a:cs typeface="Lucida Grande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000" kern="1200">
                <a:solidFill>
                  <a:srgbClr val="2D637F"/>
                </a:solidFill>
                <a:latin typeface="Lucida Grande"/>
                <a:ea typeface="+mn-ea"/>
                <a:cs typeface="Lucida Grande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rgbClr val="2D637F"/>
                </a:solidFill>
                <a:latin typeface="Lucida Grande"/>
                <a:ea typeface="+mn-ea"/>
                <a:cs typeface="Lucida Grande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rgbClr val="2D637F"/>
                </a:solidFill>
                <a:latin typeface="Lucida Grande"/>
                <a:ea typeface="+mn-ea"/>
                <a:cs typeface="Lucida Grande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Concrete, Ordinary (NIST)</a:t>
            </a:r>
          </a:p>
          <a:p>
            <a:r>
              <a:rPr lang="en-US" dirty="0"/>
              <a:t>Density: </a:t>
            </a:r>
            <a:r>
              <a:rPr lang="en-US" dirty="0">
                <a:ea typeface="Cambria Math" panose="02040503050406030204" pitchFamily="18" charset="0"/>
              </a:rPr>
              <a:t>2.3 g/cm</a:t>
            </a:r>
            <a:r>
              <a:rPr lang="en-US" baseline="30000" dirty="0">
                <a:ea typeface="Cambria Math" panose="02040503050406030204" pitchFamily="18" charset="0"/>
              </a:rPr>
              <a:t>3</a:t>
            </a:r>
            <a:r>
              <a:rPr lang="en-US" dirty="0">
                <a:ea typeface="Cambria Math" panose="02040503050406030204" pitchFamily="18" charset="0"/>
              </a:rPr>
              <a:t> </a:t>
            </a:r>
            <a:endParaRPr lang="en-US" dirty="0"/>
          </a:p>
          <a:p>
            <a:r>
              <a:rPr lang="en-US" dirty="0"/>
              <a:t>Weight Fractions: </a:t>
            </a:r>
          </a:p>
          <a:p>
            <a:pPr fontAlgn="t"/>
            <a:r>
              <a:rPr lang="en-US" dirty="0"/>
              <a:t>H	0.022100 </a:t>
            </a:r>
          </a:p>
          <a:p>
            <a:pPr fontAlgn="t"/>
            <a:r>
              <a:rPr lang="en-US" dirty="0"/>
              <a:t>C	0.002484 </a:t>
            </a:r>
          </a:p>
          <a:p>
            <a:pPr fontAlgn="t"/>
            <a:r>
              <a:rPr lang="en-US" dirty="0"/>
              <a:t>O	0.574930 </a:t>
            </a:r>
          </a:p>
          <a:p>
            <a:pPr fontAlgn="t"/>
            <a:r>
              <a:rPr lang="en-US" dirty="0"/>
              <a:t>Na	0.015208 </a:t>
            </a:r>
          </a:p>
          <a:p>
            <a:pPr fontAlgn="t"/>
            <a:r>
              <a:rPr lang="en-US" dirty="0"/>
              <a:t>Mg	0.001266 </a:t>
            </a:r>
          </a:p>
          <a:p>
            <a:pPr fontAlgn="t"/>
            <a:r>
              <a:rPr lang="en-US" dirty="0"/>
              <a:t>Al 	0.019953 </a:t>
            </a:r>
          </a:p>
          <a:p>
            <a:pPr fontAlgn="t"/>
            <a:r>
              <a:rPr lang="en-US" dirty="0"/>
              <a:t>Si 	0.304627 </a:t>
            </a:r>
          </a:p>
          <a:p>
            <a:pPr fontAlgn="t"/>
            <a:r>
              <a:rPr lang="en-US" dirty="0"/>
              <a:t>K 	0.010045 </a:t>
            </a:r>
          </a:p>
          <a:p>
            <a:pPr fontAlgn="t"/>
            <a:r>
              <a:rPr lang="en-US" dirty="0"/>
              <a:t>Ca 	0.042951 </a:t>
            </a:r>
          </a:p>
          <a:p>
            <a:pPr fontAlgn="t"/>
            <a:r>
              <a:rPr lang="en-US" dirty="0"/>
              <a:t>Fe 	0.006435 </a:t>
            </a:r>
          </a:p>
          <a:p>
            <a:pPr fontAlgn="t"/>
            <a:endParaRPr lang="en-US" dirty="0"/>
          </a:p>
          <a:p>
            <a:pPr fontAlgn="t"/>
            <a:endParaRPr lang="en-US" dirty="0"/>
          </a:p>
          <a:p>
            <a:pPr fontAlgn="t"/>
            <a:endParaRPr lang="en-US" dirty="0"/>
          </a:p>
          <a:p>
            <a:pPr fontAlgn="t"/>
            <a:endParaRPr lang="en-US" dirty="0"/>
          </a:p>
          <a:p>
            <a:pPr fontAlgn="t"/>
            <a:endParaRPr lang="en-US" dirty="0"/>
          </a:p>
          <a:p>
            <a:pPr fontAlgn="t"/>
            <a:endParaRPr lang="en-US" dirty="0"/>
          </a:p>
          <a:p>
            <a:pPr fontAlgn="t"/>
            <a:endParaRPr lang="en-US" dirty="0"/>
          </a:p>
          <a:p>
            <a:pPr fontAlgn="t"/>
            <a:r>
              <a:rPr lang="en-US" dirty="0"/>
              <a:t>Asphalt Pavement</a:t>
            </a:r>
          </a:p>
          <a:p>
            <a:pPr fontAlgn="t"/>
            <a:r>
              <a:rPr lang="en-US" dirty="0"/>
              <a:t>Density: 2.5784</a:t>
            </a:r>
            <a:r>
              <a:rPr lang="en-US" dirty="0">
                <a:ea typeface="Cambria Math" panose="02040503050406030204" pitchFamily="18" charset="0"/>
              </a:rPr>
              <a:t> g/cm</a:t>
            </a:r>
            <a:r>
              <a:rPr lang="en-US" baseline="30000" dirty="0">
                <a:ea typeface="Cambria Math" panose="02040503050406030204" pitchFamily="18" charset="0"/>
              </a:rPr>
              <a:t>3</a:t>
            </a:r>
            <a:r>
              <a:rPr lang="en-US" dirty="0">
                <a:ea typeface="Cambria Math" panose="02040503050406030204" pitchFamily="18" charset="0"/>
              </a:rPr>
              <a:t> </a:t>
            </a:r>
          </a:p>
          <a:p>
            <a:pPr fontAlgn="t"/>
            <a:r>
              <a:rPr lang="en-US" dirty="0">
                <a:ea typeface="Cambria Math" panose="02040503050406030204" pitchFamily="18" charset="0"/>
              </a:rPr>
              <a:t>Weight Fractions:</a:t>
            </a:r>
          </a:p>
          <a:p>
            <a:pPr fontAlgn="t"/>
            <a:r>
              <a:rPr lang="en-US" dirty="0"/>
              <a:t>H 	0.007781 </a:t>
            </a:r>
          </a:p>
          <a:p>
            <a:pPr fontAlgn="t"/>
            <a:r>
              <a:rPr lang="en-US" dirty="0"/>
              <a:t>C 	0.076175 </a:t>
            </a:r>
          </a:p>
          <a:p>
            <a:pPr fontAlgn="t"/>
            <a:r>
              <a:rPr lang="en-US" dirty="0"/>
              <a:t>N 	0.000363 </a:t>
            </a:r>
          </a:p>
          <a:p>
            <a:pPr fontAlgn="t"/>
            <a:r>
              <a:rPr lang="en-US" dirty="0"/>
              <a:t>O 	0.459103 </a:t>
            </a:r>
          </a:p>
          <a:p>
            <a:pPr fontAlgn="t"/>
            <a:r>
              <a:rPr lang="en-US" dirty="0"/>
              <a:t>Na 	0.011659 </a:t>
            </a:r>
          </a:p>
          <a:p>
            <a:pPr fontAlgn="t"/>
            <a:r>
              <a:rPr lang="en-US" dirty="0"/>
              <a:t>Mg 	0.021757 </a:t>
            </a:r>
          </a:p>
          <a:p>
            <a:pPr fontAlgn="t"/>
            <a:r>
              <a:rPr lang="en-US" dirty="0"/>
              <a:t>Al 	0.051009 </a:t>
            </a:r>
          </a:p>
          <a:p>
            <a:pPr fontAlgn="t"/>
            <a:r>
              <a:rPr lang="en-US" dirty="0"/>
              <a:t>Si 	0.231474 </a:t>
            </a:r>
          </a:p>
          <a:p>
            <a:pPr fontAlgn="t"/>
            <a:r>
              <a:rPr lang="en-US" dirty="0"/>
              <a:t>S 	0.002804 </a:t>
            </a:r>
          </a:p>
          <a:p>
            <a:pPr fontAlgn="t"/>
            <a:r>
              <a:rPr lang="en-US" dirty="0"/>
              <a:t>K 	0.017058 </a:t>
            </a:r>
          </a:p>
          <a:p>
            <a:pPr fontAlgn="t"/>
            <a:r>
              <a:rPr lang="en-US" dirty="0"/>
              <a:t>Ca 	0.084471 </a:t>
            </a:r>
          </a:p>
          <a:p>
            <a:pPr fontAlgn="t"/>
            <a:r>
              <a:rPr lang="en-US" dirty="0" err="1"/>
              <a:t>Ti</a:t>
            </a:r>
            <a:r>
              <a:rPr lang="en-US" dirty="0"/>
              <a:t> 	0.003403 </a:t>
            </a:r>
          </a:p>
          <a:p>
            <a:pPr fontAlgn="t"/>
            <a:r>
              <a:rPr lang="en-US" dirty="0"/>
              <a:t>V 	0.000024 </a:t>
            </a:r>
          </a:p>
          <a:p>
            <a:pPr fontAlgn="t"/>
            <a:r>
              <a:rPr lang="en-US" dirty="0"/>
              <a:t>Mn 	0.000362 </a:t>
            </a:r>
          </a:p>
          <a:p>
            <a:pPr fontAlgn="t"/>
            <a:r>
              <a:rPr lang="en-US" dirty="0"/>
              <a:t>Fe 	0.031375 </a:t>
            </a:r>
          </a:p>
          <a:p>
            <a:pPr fontAlgn="t"/>
            <a:r>
              <a:rPr lang="en-US" dirty="0"/>
              <a:t>Ni 	0.000002 </a:t>
            </a:r>
          </a:p>
          <a:p>
            <a:pPr fontAlgn="t"/>
            <a:r>
              <a:rPr lang="en-US" dirty="0" err="1"/>
              <a:t>Pb</a:t>
            </a:r>
            <a:r>
              <a:rPr lang="en-US" dirty="0"/>
              <a:t> 	0.001179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CC9D3C4-CBD5-5049-A8FC-84AC3FA3457E}"/>
              </a:ext>
            </a:extLst>
          </p:cNvPr>
          <p:cNvSpPr txBox="1">
            <a:spLocks/>
          </p:cNvSpPr>
          <p:nvPr/>
        </p:nvSpPr>
        <p:spPr>
          <a:xfrm>
            <a:off x="457200" y="763808"/>
            <a:ext cx="8635806" cy="40498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000" b="1" kern="1200">
                <a:solidFill>
                  <a:srgbClr val="C28220"/>
                </a:solidFill>
                <a:latin typeface="Georgia"/>
                <a:ea typeface="+mj-ea"/>
                <a:cs typeface="Georgia"/>
              </a:defRPr>
            </a:lvl1pPr>
          </a:lstStyle>
          <a:p>
            <a:r>
              <a:rPr lang="en-US" sz="2800" dirty="0"/>
              <a:t>SURROGATE Structure: Materials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0CE402D-AFE6-0B46-B08C-D2ABCD4671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835" y="1168795"/>
            <a:ext cx="3272457" cy="4438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2781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 Placeholder 3"/>
              <p:cNvSpPr>
                <a:spLocks noGrp="1"/>
              </p:cNvSpPr>
              <p:nvPr>
                <p:ph type="body" sz="half" idx="2"/>
              </p:nvPr>
            </p:nvSpPr>
            <p:spPr>
              <a:xfrm>
                <a:off x="457200" y="1168797"/>
                <a:ext cx="8098221" cy="413846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Flux: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𝒜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−2</m:t>
                          </m:r>
                        </m:sup>
                      </m:sSup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Where: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𝒜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𝑆𝑜𝑢𝑟𝑐𝑒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𝐴𝑐𝑡𝑖𝑣𝑖𝑡𝑦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𝐵𝑟𝑎𝑛𝑐h𝑖𝑛𝑔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𝑅𝑎𝑡𝑖𝑜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%</m:t>
                          </m:r>
                        </m:e>
                      </m:d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𝐷𝑖𝑠𝑡𝑎𝑛𝑐𝑒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𝑓𝑟𝑜𝑚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𝑆𝑜𝑢𝑟𝑐𝑒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𝑡𝑜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𝐷𝑒𝑐𝑡𝑒𝑐𝑡𝑜𝑟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𝑐𝑚</m:t>
                          </m:r>
                        </m:e>
                      </m:d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endParaRPr lang="en-US" dirty="0"/>
              </a:p>
              <a:p>
                <a:r>
                  <a:rPr lang="en-US" dirty="0"/>
                  <a:t>Count-rate: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𝐶𝑅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(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Where: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𝐴𝑟𝑒𝑎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𝐷𝑒𝑡𝑒𝑐𝑡𝑜𝑟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𝐷𝑒𝑡𝑒𝑐𝑡𝑜𝑟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𝐸𝑓𝑓𝑖𝑐𝑖𝑒𝑛𝑐𝑦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(%)</m:t>
                      </m:r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endParaRPr lang="en-US" b="0" dirty="0">
                  <a:ea typeface="Cambria Math" panose="02040503050406030204" pitchFamily="18" charset="0"/>
                </a:endParaRPr>
              </a:p>
              <a:p>
                <a:r>
                  <a:rPr lang="en-US" dirty="0"/>
                  <a:t>Use of this equation requires physical dimensions of </a:t>
                </a:r>
                <a:r>
                  <a:rPr lang="en-US" i="1" dirty="0"/>
                  <a:t>A</a:t>
                </a:r>
                <a:r>
                  <a:rPr lang="en-US" i="1" baseline="-25000" dirty="0"/>
                  <a:t>d</a:t>
                </a:r>
                <a:r>
                  <a:rPr lang="en-US" dirty="0"/>
                  <a:t> to be small compared to R, so that near-field effects can be neglected. Does not hold true for entire detector, but is true for segments of detector normal to source. 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10" name="Tex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2"/>
              </p:nvPr>
            </p:nvSpPr>
            <p:spPr>
              <a:xfrm>
                <a:off x="457200" y="1168797"/>
                <a:ext cx="8098221" cy="4138468"/>
              </a:xfrm>
              <a:blipFill>
                <a:blip r:embed="rId3"/>
                <a:stretch>
                  <a:fillRect l="-313" t="-6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763808"/>
            <a:ext cx="8635806" cy="404988"/>
          </a:xfrm>
        </p:spPr>
        <p:txBody>
          <a:bodyPr>
            <a:noAutofit/>
          </a:bodyPr>
          <a:lstStyle/>
          <a:p>
            <a:r>
              <a:rPr lang="en-US" sz="2800" dirty="0"/>
              <a:t>CODE VALIDATION: Mathematical Flux and Count-rate Calculations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E5ECD2-C7D6-4B44-A28A-C03197FE1ED9}"/>
              </a:ext>
            </a:extLst>
          </p:cNvPr>
          <p:cNvSpPr txBox="1">
            <a:spLocks/>
          </p:cNvSpPr>
          <p:nvPr/>
        </p:nvSpPr>
        <p:spPr>
          <a:xfrm>
            <a:off x="5797255" y="6627290"/>
            <a:ext cx="3346745" cy="2307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rgbClr val="2D637F"/>
                </a:solidFill>
                <a:latin typeface="Lucida Grande"/>
                <a:ea typeface="+mn-ea"/>
                <a:cs typeface="Lucida Grande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rgbClr val="2D637F"/>
                </a:solidFill>
                <a:latin typeface="Lucida Grande"/>
                <a:ea typeface="+mn-ea"/>
                <a:cs typeface="Lucida Grande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000" kern="1200">
                <a:solidFill>
                  <a:srgbClr val="2D637F"/>
                </a:solidFill>
                <a:latin typeface="Lucida Grande"/>
                <a:ea typeface="+mn-ea"/>
                <a:cs typeface="Lucida Grande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rgbClr val="2D637F"/>
                </a:solidFill>
                <a:latin typeface="Lucida Grande"/>
                <a:ea typeface="+mn-ea"/>
                <a:cs typeface="Lucida Grande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rgbClr val="2D637F"/>
                </a:solidFill>
                <a:latin typeface="Lucida Grande"/>
                <a:ea typeface="+mn-ea"/>
                <a:cs typeface="Lucida Grande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dirty="0">
                <a:solidFill>
                  <a:schemeClr val="bg1"/>
                </a:solidFill>
              </a:rPr>
              <a:t>*Morse, Analytical Methods for Nonproliferation, pg. 24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53E572E-7DCB-AF45-B7B1-7648D1BF4D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2065" y="1551771"/>
            <a:ext cx="2133356" cy="2523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8512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168797"/>
            <a:ext cx="8098221" cy="4455826"/>
          </a:xfrm>
        </p:spPr>
        <p:txBody>
          <a:bodyPr>
            <a:normAutofit/>
          </a:bodyPr>
          <a:lstStyle/>
          <a:p>
            <a:endParaRPr lang="en-US" dirty="0">
              <a:ea typeface="Cambria Math" panose="02040503050406030204" pitchFamily="18" charset="0"/>
            </a:endParaRPr>
          </a:p>
          <a:p>
            <a:endParaRPr lang="en-US" b="0" dirty="0">
              <a:ea typeface="Cambria Math" panose="02040503050406030204" pitchFamily="18" charset="0"/>
            </a:endParaRPr>
          </a:p>
          <a:p>
            <a:endParaRPr lang="en-US" b="0" dirty="0">
              <a:ea typeface="Cambria Math" panose="02040503050406030204" pitchFamily="18" charset="0"/>
            </a:endParaRPr>
          </a:p>
          <a:p>
            <a:endParaRPr lang="en-US" dirty="0">
              <a:ea typeface="Cambria Math" panose="02040503050406030204" pitchFamily="18" charset="0"/>
            </a:endParaRPr>
          </a:p>
          <a:p>
            <a:endParaRPr lang="en-US" b="0" dirty="0">
              <a:ea typeface="Cambria Math" panose="02040503050406030204" pitchFamily="18" charset="0"/>
            </a:endParaRPr>
          </a:p>
          <a:p>
            <a:endParaRPr lang="en-US" dirty="0">
              <a:ea typeface="Cambria Math" panose="02040503050406030204" pitchFamily="18" charset="0"/>
            </a:endParaRPr>
          </a:p>
          <a:p>
            <a:endParaRPr lang="en-US" b="0" dirty="0">
              <a:ea typeface="Cambria Math" panose="02040503050406030204" pitchFamily="18" charset="0"/>
            </a:endParaRPr>
          </a:p>
          <a:p>
            <a:endParaRPr lang="en-US" b="0" dirty="0">
              <a:ea typeface="Cambria Math" panose="02040503050406030204" pitchFamily="18" charset="0"/>
            </a:endParaRPr>
          </a:p>
          <a:p>
            <a:r>
              <a:rPr lang="en-US" b="0" dirty="0">
                <a:ea typeface="Cambria Math" panose="02040503050406030204" pitchFamily="18" charset="0"/>
              </a:rPr>
              <a:t>Simulating </a:t>
            </a:r>
            <a:r>
              <a:rPr lang="en-US" b="0" baseline="30000" dirty="0">
                <a:ea typeface="Cambria Math" panose="02040503050406030204" pitchFamily="18" charset="0"/>
              </a:rPr>
              <a:t>60</a:t>
            </a:r>
            <a:r>
              <a:rPr lang="en-US" dirty="0">
                <a:ea typeface="Cambria Math" panose="02040503050406030204" pitchFamily="18" charset="0"/>
              </a:rPr>
              <a:t>Co source producing 3 million gammas, 100% Branching Ratio for 1.332 MeV Gamma, 7.5 m distance, and 40cm * 3° (1570.8 cm</a:t>
            </a:r>
            <a:r>
              <a:rPr lang="en-US" baseline="30000" dirty="0">
                <a:ea typeface="Cambria Math" panose="02040503050406030204" pitchFamily="18" charset="0"/>
              </a:rPr>
              <a:t>2</a:t>
            </a:r>
            <a:r>
              <a:rPr lang="en-US" dirty="0">
                <a:ea typeface="Cambria Math" panose="02040503050406030204" pitchFamily="18" charset="0"/>
              </a:rPr>
              <a:t>) Detector Area, and 100% efficiency. </a:t>
            </a:r>
          </a:p>
          <a:p>
            <a:r>
              <a:rPr lang="en-US" dirty="0">
                <a:ea typeface="Cambria Math" panose="02040503050406030204" pitchFamily="18" charset="0"/>
              </a:rPr>
              <a:t>				</a:t>
            </a:r>
          </a:p>
          <a:p>
            <a:r>
              <a:rPr lang="en-US" b="1" dirty="0">
                <a:ea typeface="Cambria Math" panose="02040503050406030204" pitchFamily="18" charset="0"/>
              </a:rPr>
              <a:t>Expected: 666.66 Expected Counts</a:t>
            </a:r>
          </a:p>
          <a:p>
            <a:r>
              <a:rPr lang="en-US" b="1" dirty="0">
                <a:ea typeface="Cambria Math" panose="02040503050406030204" pitchFamily="18" charset="0"/>
              </a:rPr>
              <a:t>Calculated: 668.21 Mean Counts, 24.87 St. Dev.</a:t>
            </a:r>
          </a:p>
          <a:p>
            <a:endParaRPr lang="en-US" dirty="0">
              <a:ea typeface="Cambria Math" panose="02040503050406030204" pitchFamily="18" charset="0"/>
            </a:endParaRPr>
          </a:p>
          <a:p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763808"/>
            <a:ext cx="8635806" cy="404988"/>
          </a:xfrm>
        </p:spPr>
        <p:txBody>
          <a:bodyPr>
            <a:noAutofit/>
          </a:bodyPr>
          <a:lstStyle/>
          <a:p>
            <a:r>
              <a:rPr lang="en-US" sz="2800" dirty="0"/>
              <a:t>CODE VALIDATION: Mathematical Flux and Count-rate Calculations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E2BF1D5-8363-904A-A82A-BF4E401CF6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68414"/>
            <a:ext cx="9093005" cy="221704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CC84DCF-4EC8-C44B-B2D2-3DF9981675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0086" y="3696570"/>
            <a:ext cx="3536851" cy="240651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178A79E-30A7-F844-8B49-EC9718FE2C65}"/>
              </a:ext>
            </a:extLst>
          </p:cNvPr>
          <p:cNvSpPr/>
          <p:nvPr/>
        </p:nvSpPr>
        <p:spPr>
          <a:xfrm>
            <a:off x="467832" y="2052089"/>
            <a:ext cx="7655443" cy="11695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70732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 Placeholder 3"/>
              <p:cNvSpPr>
                <a:spLocks noGrp="1"/>
              </p:cNvSpPr>
              <p:nvPr>
                <p:ph type="body" sz="half" idx="2"/>
              </p:nvPr>
            </p:nvSpPr>
            <p:spPr>
              <a:xfrm>
                <a:off x="457200" y="1168796"/>
                <a:ext cx="8098221" cy="4002293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Attenuation: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−(</m:t>
                          </m:r>
                          <m:f>
                            <m:fPr>
                              <m:type m:val="skw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  <m:r>
                            <m:rPr>
                              <m:sty m:val="p"/>
                            </m:r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Where: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type m:val="skw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𝑀𝑎𝑠𝑠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𝐴𝑡𝑡𝑒𝑛𝑡𝑢𝑎𝑡𝑖𝑜𝑛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𝐶𝑜𝑒𝑓𝑓𝑖𝑐𝑖𝑒𝑛𝑡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skw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𝑐𝑚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𝐷𝑒𝑛𝑠𝑖𝑡𝑦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skw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𝑐𝑚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𝐴𝑡𝑡𝑒𝑛𝑡𝑢𝑎𝑡𝑖𝑜𝑛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𝐿𝑒𝑛𝑔𝑡h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𝑐𝑚</m:t>
                          </m:r>
                        </m:e>
                      </m:d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endParaRPr lang="en-US" dirty="0"/>
              </a:p>
              <a:p>
                <a:r>
                  <a:rPr lang="en-US" dirty="0"/>
                  <a:t>Count-rate: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𝐶𝑅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−(</m:t>
                          </m:r>
                          <m:f>
                            <m:fPr>
                              <m:type m:val="skw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(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endParaRPr lang="en-US" dirty="0"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0" name="Tex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2"/>
              </p:nvPr>
            </p:nvSpPr>
            <p:spPr>
              <a:xfrm>
                <a:off x="457200" y="1168796"/>
                <a:ext cx="8098221" cy="4002293"/>
              </a:xfrm>
              <a:blipFill>
                <a:blip r:embed="rId2"/>
                <a:stretch>
                  <a:fillRect l="-313" t="-6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763808"/>
            <a:ext cx="8635806" cy="404988"/>
          </a:xfrm>
        </p:spPr>
        <p:txBody>
          <a:bodyPr>
            <a:noAutofit/>
          </a:bodyPr>
          <a:lstStyle/>
          <a:p>
            <a:r>
              <a:rPr lang="en-US" sz="2800" dirty="0"/>
              <a:t>CODE VALIDATION: Mathematical Flux and Count-rate Calculations with Attenuation</a:t>
            </a:r>
          </a:p>
        </p:txBody>
      </p:sp>
    </p:spTree>
    <p:extLst>
      <p:ext uri="{BB962C8B-B14F-4D97-AF65-F5344CB8AC3E}">
        <p14:creationId xmlns:p14="http://schemas.microsoft.com/office/powerpoint/2010/main" val="95228562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4037</TotalTime>
  <Words>843</Words>
  <Application>Microsoft Macintosh PowerPoint</Application>
  <PresentationFormat>On-screen Show (4:3)</PresentationFormat>
  <Paragraphs>186</Paragraphs>
  <Slides>19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Calibri</vt:lpstr>
      <vt:lpstr>Cambria Math</vt:lpstr>
      <vt:lpstr>Georgia</vt:lpstr>
      <vt:lpstr>Lucida Grande</vt:lpstr>
      <vt:lpstr>Custom Design</vt:lpstr>
      <vt:lpstr>Modeling Gamma-Ray Absorption and Scattering in a Concrete Structure</vt:lpstr>
      <vt:lpstr>MOTIVATION: Gamma “Heat Map” produced by LAMP on drone</vt:lpstr>
      <vt:lpstr>METHODOLOGY: Model and Validate in a Controlled Scenario</vt:lpstr>
      <vt:lpstr>SURROGATE Structure: Building 100 at Richmond Field Station</vt:lpstr>
      <vt:lpstr>PowerPoint Presentation</vt:lpstr>
      <vt:lpstr>PowerPoint Presentation</vt:lpstr>
      <vt:lpstr>CODE VALIDATION: Mathematical Flux and Count-rate Calculations</vt:lpstr>
      <vt:lpstr>CODE VALIDATION: Mathematical Flux and Count-rate Calculations</vt:lpstr>
      <vt:lpstr>CODE VALIDATION: Mathematical Flux and Count-rate Calculations with Attenuation</vt:lpstr>
      <vt:lpstr>CODE VALIDATION: Mathematical Flux and Count-rate Calculations with Attenuation</vt:lpstr>
      <vt:lpstr>GEOMEGA MODEL: Segregating Simulation Data – Based off Energy and Last Location</vt:lpstr>
      <vt:lpstr>SIMULATON RESULTS: 60Co Source 4 Million 1.332 MeV Particles Generated</vt:lpstr>
      <vt:lpstr>SIMULATON RESULTS: 60Co Source 4 Million 1.332 MeV Particles Generated</vt:lpstr>
      <vt:lpstr>SIMULATON RESULTS: 60Co Source 4 Million 1.332 MeV Particles Generated</vt:lpstr>
      <vt:lpstr>SIMULATON RESULTS: 60Co Source 4 Million 1.332 MeV Particles Generated</vt:lpstr>
      <vt:lpstr>SIMULATON RESULTS: Last Location of Gammas and Energy Heatmap</vt:lpstr>
      <vt:lpstr>SIMULATON RESULTS: Alternate Flux Heatmap - Still trying to convert to 3D </vt:lpstr>
      <vt:lpstr>FUTURE WORK: Build Surrogate Structure and Conduct Measurements</vt:lpstr>
      <vt:lpstr>Questions?</vt:lpstr>
    </vt:vector>
  </TitlesOfParts>
  <Company>UC Berkeley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Laurie Frasier</dc:creator>
  <cp:lastModifiedBy>Darrell Stepter</cp:lastModifiedBy>
  <cp:revision>121</cp:revision>
  <dcterms:created xsi:type="dcterms:W3CDTF">2013-01-15T19:08:57Z</dcterms:created>
  <dcterms:modified xsi:type="dcterms:W3CDTF">2018-11-30T23:02:21Z</dcterms:modified>
</cp:coreProperties>
</file>